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9" r:id="rId1"/>
  </p:sldMasterIdLst>
  <p:notesMasterIdLst>
    <p:notesMasterId r:id="rId41"/>
  </p:notesMasterIdLst>
  <p:handoutMasterIdLst>
    <p:handoutMasterId r:id="rId42"/>
  </p:handoutMasterIdLst>
  <p:sldIdLst>
    <p:sldId id="338" r:id="rId2"/>
    <p:sldId id="368" r:id="rId3"/>
    <p:sldId id="372" r:id="rId4"/>
    <p:sldId id="340" r:id="rId5"/>
    <p:sldId id="348" r:id="rId6"/>
    <p:sldId id="349" r:id="rId7"/>
    <p:sldId id="369" r:id="rId8"/>
    <p:sldId id="402" r:id="rId9"/>
    <p:sldId id="330" r:id="rId10"/>
    <p:sldId id="373" r:id="rId11"/>
    <p:sldId id="374" r:id="rId12"/>
    <p:sldId id="375" r:id="rId13"/>
    <p:sldId id="376" r:id="rId14"/>
    <p:sldId id="377" r:id="rId15"/>
    <p:sldId id="378" r:id="rId16"/>
    <p:sldId id="379" r:id="rId17"/>
    <p:sldId id="380" r:id="rId18"/>
    <p:sldId id="381" r:id="rId19"/>
    <p:sldId id="382" r:id="rId20"/>
    <p:sldId id="385" r:id="rId21"/>
    <p:sldId id="386" r:id="rId22"/>
    <p:sldId id="387" r:id="rId23"/>
    <p:sldId id="388" r:id="rId24"/>
    <p:sldId id="397" r:id="rId25"/>
    <p:sldId id="391" r:id="rId26"/>
    <p:sldId id="392" r:id="rId27"/>
    <p:sldId id="311" r:id="rId28"/>
    <p:sldId id="398" r:id="rId29"/>
    <p:sldId id="399" r:id="rId30"/>
    <p:sldId id="400" r:id="rId31"/>
    <p:sldId id="401" r:id="rId32"/>
    <p:sldId id="403" r:id="rId33"/>
    <p:sldId id="341" r:id="rId34"/>
    <p:sldId id="354" r:id="rId35"/>
    <p:sldId id="359" r:id="rId36"/>
    <p:sldId id="364" r:id="rId37"/>
    <p:sldId id="269" r:id="rId38"/>
    <p:sldId id="370" r:id="rId39"/>
    <p:sldId id="30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ection>
        <p14:section name="Overview and Objectives" id="{ABA716BF-3A5C-4ADB-94C9-CFEF84EBA240}">
          <p14:sldIdLst>
            <p14:sldId id="338"/>
            <p14:sldId id="368"/>
            <p14:sldId id="372"/>
            <p14:sldId id="340"/>
            <p14:sldId id="348"/>
            <p14:sldId id="349"/>
            <p14:sldId id="369"/>
            <p14:sldId id="402"/>
            <p14:sldId id="330"/>
            <p14:sldId id="373"/>
            <p14:sldId id="374"/>
            <p14:sldId id="375"/>
            <p14:sldId id="376"/>
            <p14:sldId id="377"/>
            <p14:sldId id="378"/>
            <p14:sldId id="379"/>
            <p14:sldId id="380"/>
            <p14:sldId id="381"/>
            <p14:sldId id="382"/>
            <p14:sldId id="385"/>
            <p14:sldId id="386"/>
            <p14:sldId id="387"/>
            <p14:sldId id="388"/>
            <p14:sldId id="397"/>
            <p14:sldId id="391"/>
            <p14:sldId id="392"/>
            <p14:sldId id="311"/>
            <p14:sldId id="398"/>
            <p14:sldId id="399"/>
            <p14:sldId id="400"/>
            <p14:sldId id="401"/>
            <p14:sldId id="403"/>
            <p14:sldId id="341"/>
            <p14:sldId id="354"/>
            <p14:sldId id="359"/>
            <p14:sldId id="364"/>
            <p14:sldId id="269"/>
            <p14:sldId id="370"/>
            <p14:sldId id="307"/>
          </p14:sldIdLst>
        </p14:section>
        <p14:section name="Topic 1" id="{6D9936A3-3945-4757-BC8B-B5C252D8E036}">
          <p14:sldIdLst/>
        </p14:section>
        <p14:section name="Sample Slides for Visuals" id="{BAB3A466-96C9-4230-9978-795378D75699}">
          <p14:sldIdLst/>
        </p14:section>
        <p14:section name="Case Study" id="{8C0305C9-B152-4FBA-A789-FE1976D53990}">
          <p14:sldIdLst/>
        </p14:section>
        <p14:section name="Conclusion and Summary" id="{790CEF5B-569A-4C2F-BED5-750B08C0E5AD}">
          <p14:sldIdLst/>
        </p14:section>
        <p14:section name="Appendix" id="{3F78B471-41DA-46F2-A8E4-97E471896AB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840" autoAdjust="0"/>
    <p:restoredTop sz="83977" autoAdjust="0"/>
  </p:normalViewPr>
  <p:slideViewPr>
    <p:cSldViewPr>
      <p:cViewPr varScale="1">
        <p:scale>
          <a:sx n="48" d="100"/>
          <a:sy n="48" d="100"/>
        </p:scale>
        <p:origin x="-1616"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000"/>
    </p:cViewPr>
  </p:sorterViewPr>
  <p:notesViewPr>
    <p:cSldViewPr>
      <p:cViewPr varScale="1">
        <p:scale>
          <a:sx n="83" d="100"/>
          <a:sy n="83" d="100"/>
        </p:scale>
        <p:origin x="-31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n-US"/>
        </a:p>
      </dgm:t>
    </dgm:pt>
    <dgm:pt modelId="{74EE5CD8-078F-4590-BF9C-A341A294A016}">
      <dgm:prSet phldrT="[Text]" custT="1"/>
      <dgm:spPr/>
      <dgm:t>
        <a:bodyPr/>
        <a:lstStyle/>
        <a:p>
          <a:r>
            <a:rPr lang="en-US" sz="4400" dirty="0" smtClean="0"/>
            <a:t>1</a:t>
          </a:r>
          <a:endParaRPr lang="en-US" sz="4400" dirty="0"/>
        </a:p>
      </dgm:t>
    </dgm:pt>
    <dgm:pt modelId="{BB568D76-3363-43D3-B00C-3359A643216C}" type="parTrans" cxnId="{F40F9561-0D4C-44CF-91EF-A92B1DBDE44B}">
      <dgm:prSet/>
      <dgm:spPr/>
      <dgm:t>
        <a:bodyPr/>
        <a:lstStyle/>
        <a:p>
          <a:endParaRPr lang="en-US" sz="3200"/>
        </a:p>
      </dgm:t>
    </dgm:pt>
    <dgm:pt modelId="{CF9FB981-E6ED-4440-AC98-4E4E2ABA2C55}" type="sibTrans" cxnId="{F40F9561-0D4C-44CF-91EF-A92B1DBDE44B}">
      <dgm:prSet/>
      <dgm:spPr/>
      <dgm:t>
        <a:bodyPr/>
        <a:lstStyle/>
        <a:p>
          <a:endParaRPr lang="en-US" sz="3200"/>
        </a:p>
      </dgm:t>
    </dgm:pt>
    <dgm:pt modelId="{AA046201-5C4D-445E-BF0B-5C6D2B0A1945}">
      <dgm:prSet phldrT="[Text]" custT="1"/>
      <dgm:spPr/>
      <dgm:t>
        <a:bodyPr/>
        <a:lstStyle/>
        <a:p>
          <a:r>
            <a:rPr lang="en-US" sz="4400" dirty="0" smtClean="0"/>
            <a:t>2</a:t>
          </a:r>
          <a:endParaRPr lang="en-US" sz="4400" dirty="0"/>
        </a:p>
      </dgm:t>
    </dgm:pt>
    <dgm:pt modelId="{FE92FC33-5E0F-4302-9E80-A69E8ACDDE56}" type="parTrans" cxnId="{B8AF1086-D7BE-446F-9133-738B599E9A7D}">
      <dgm:prSet/>
      <dgm:spPr/>
      <dgm:t>
        <a:bodyPr/>
        <a:lstStyle/>
        <a:p>
          <a:endParaRPr lang="en-US" sz="3200"/>
        </a:p>
      </dgm:t>
    </dgm:pt>
    <dgm:pt modelId="{40767EFF-7D52-4469-ACEE-7D28E67337E2}" type="sibTrans" cxnId="{B8AF1086-D7BE-446F-9133-738B599E9A7D}">
      <dgm:prSet/>
      <dgm:spPr/>
      <dgm:t>
        <a:bodyPr/>
        <a:lstStyle/>
        <a:p>
          <a:endParaRPr lang="en-US" sz="3200"/>
        </a:p>
      </dgm:t>
    </dgm:pt>
    <dgm:pt modelId="{6BE4E373-0656-4EDC-821E-BE09C952B1F6}">
      <dgm:prSet phldrT="[Text]" custT="1"/>
      <dgm:spPr/>
      <dgm:t>
        <a:bodyPr/>
        <a:lstStyle/>
        <a:p>
          <a:r>
            <a:rPr lang="en-US" sz="3200" dirty="0" smtClean="0">
              <a:effectLst>
                <a:outerShdw blurRad="38100" dist="38100" dir="2700000" algn="tl">
                  <a:srgbClr val="000000">
                    <a:alpha val="43137"/>
                  </a:srgbClr>
                </a:outerShdw>
              </a:effectLst>
            </a:rPr>
            <a:t>Sharing Best Practices</a:t>
          </a:r>
          <a:endParaRPr lang="en-US" sz="3200" dirty="0">
            <a:effectLst>
              <a:outerShdw blurRad="38100" dist="38100" dir="2700000" algn="tl">
                <a:srgbClr val="000000">
                  <a:alpha val="43137"/>
                </a:srgbClr>
              </a:outerShdw>
            </a:effectLst>
          </a:endParaRPr>
        </a:p>
      </dgm:t>
    </dgm:pt>
    <dgm:pt modelId="{34218063-BF94-4304-99BD-B3F7BA4D3C8F}" type="parTrans" cxnId="{119690D4-400B-468B-8BA0-5C9C9E2AFEAF}">
      <dgm:prSet/>
      <dgm:spPr/>
      <dgm:t>
        <a:bodyPr/>
        <a:lstStyle/>
        <a:p>
          <a:endParaRPr lang="en-US" sz="3200"/>
        </a:p>
      </dgm:t>
    </dgm:pt>
    <dgm:pt modelId="{E17B9BF1-2948-497F-8EC7-3BF734D839DB}" type="sibTrans" cxnId="{119690D4-400B-468B-8BA0-5C9C9E2AFEAF}">
      <dgm:prSet/>
      <dgm:spPr/>
      <dgm:t>
        <a:bodyPr/>
        <a:lstStyle/>
        <a:p>
          <a:endParaRPr lang="en-US" sz="3200"/>
        </a:p>
      </dgm:t>
    </dgm:pt>
    <dgm:pt modelId="{1E4D3931-0DBD-4211-A24A-6AF364284B1E}">
      <dgm:prSet phldrT="[Text]" custT="1"/>
      <dgm:spPr/>
      <dgm:t>
        <a:bodyPr/>
        <a:lstStyle/>
        <a:p>
          <a:pPr marL="280988" indent="-280988"/>
          <a:r>
            <a:rPr lang="en-US" sz="3200" dirty="0" smtClean="0">
              <a:effectLst>
                <a:outerShdw blurRad="38100" dist="38100" dir="2700000" algn="tl">
                  <a:srgbClr val="000000">
                    <a:alpha val="43137"/>
                  </a:srgbClr>
                </a:outerShdw>
              </a:effectLst>
            </a:rPr>
            <a:t>Integrating Student </a:t>
          </a:r>
          <a:r>
            <a:rPr lang="en-US" sz="3200" dirty="0" smtClean="0">
              <a:effectLst>
                <a:outerShdw blurRad="38100" dist="38100" dir="2700000" algn="tl">
                  <a:srgbClr val="000000">
                    <a:alpha val="43137"/>
                  </a:srgbClr>
                </a:outerShdw>
              </a:effectLst>
            </a:rPr>
            <a:t>Perspectives Using Surveys</a:t>
          </a:r>
          <a:endParaRPr lang="en-US" sz="3200" dirty="0">
            <a:effectLst>
              <a:outerShdw blurRad="38100" dist="38100" dir="2700000" algn="tl">
                <a:srgbClr val="000000">
                  <a:alpha val="43137"/>
                </a:srgbClr>
              </a:outerShdw>
            </a:effectLst>
          </a:endParaRPr>
        </a:p>
      </dgm:t>
    </dgm:pt>
    <dgm:pt modelId="{CADAA3D9-7C63-4729-85B0-64C8AF644EEF}" type="sibTrans" cxnId="{63E4D827-0083-4625-9FD6-043D8D32091E}">
      <dgm:prSet/>
      <dgm:spPr/>
      <dgm:t>
        <a:bodyPr/>
        <a:lstStyle/>
        <a:p>
          <a:endParaRPr lang="en-US" sz="3200"/>
        </a:p>
      </dgm:t>
    </dgm:pt>
    <dgm:pt modelId="{FC93695B-FD0E-4353-B1FD-4328F4386DEC}" type="parTrans" cxnId="{63E4D827-0083-4625-9FD6-043D8D32091E}">
      <dgm:prSet/>
      <dgm:spPr/>
      <dgm:t>
        <a:bodyPr/>
        <a:lstStyle/>
        <a:p>
          <a:endParaRPr lang="en-US" sz="3200"/>
        </a:p>
      </dgm:t>
    </dgm:pt>
    <dgm:pt modelId="{C59269D0-92A5-481C-BA64-727AFB0DD545}">
      <dgm:prSet phldrT="[Text]" custT="1"/>
      <dgm:spPr/>
      <dgm:t>
        <a:bodyPr/>
        <a:lstStyle/>
        <a:p>
          <a:r>
            <a:rPr lang="en-US" sz="3200" dirty="0" smtClean="0">
              <a:effectLst>
                <a:outerShdw blurRad="38100" dist="38100" dir="2700000" algn="tl">
                  <a:srgbClr val="000000">
                    <a:alpha val="43137"/>
                  </a:srgbClr>
                </a:outerShdw>
              </a:effectLst>
            </a:rPr>
            <a:t>Problems to Possibilities</a:t>
          </a:r>
          <a:endParaRPr lang="en-US" sz="3200" dirty="0">
            <a:effectLst>
              <a:outerShdw blurRad="38100" dist="38100" dir="2700000" algn="tl">
                <a:srgbClr val="000000">
                  <a:alpha val="43137"/>
                </a:srgbClr>
              </a:outerShdw>
            </a:effectLst>
          </a:endParaRPr>
        </a:p>
      </dgm:t>
    </dgm:pt>
    <dgm:pt modelId="{266DE8E8-1339-41C4-B9A7-6148496C7FA9}" type="sibTrans" cxnId="{9071FB3B-D26B-4384-BD1A-80C12C62D02C}">
      <dgm:prSet/>
      <dgm:spPr/>
      <dgm:t>
        <a:bodyPr/>
        <a:lstStyle/>
        <a:p>
          <a:endParaRPr lang="en-US" sz="3200"/>
        </a:p>
      </dgm:t>
    </dgm:pt>
    <dgm:pt modelId="{312CC84D-092F-422A-AA24-A4619DBBB7BE}" type="parTrans" cxnId="{9071FB3B-D26B-4384-BD1A-80C12C62D02C}">
      <dgm:prSet/>
      <dgm:spPr/>
      <dgm:t>
        <a:bodyPr/>
        <a:lstStyle/>
        <a:p>
          <a:endParaRPr lang="en-US" sz="3200"/>
        </a:p>
      </dgm:t>
    </dgm:pt>
    <dgm:pt modelId="{D1776C8F-2B10-4075-8DF7-7F65AB725ED5}">
      <dgm:prSet phldrT="[Text]" custT="1"/>
      <dgm:spPr/>
      <dgm:t>
        <a:bodyPr/>
        <a:lstStyle/>
        <a:p>
          <a:r>
            <a:rPr lang="en-US" sz="4400" dirty="0" smtClean="0"/>
            <a:t>3</a:t>
          </a:r>
          <a:endParaRPr lang="en-US" sz="4400" dirty="0"/>
        </a:p>
      </dgm:t>
    </dgm:pt>
    <dgm:pt modelId="{88B75C29-8054-417D-BCE3-878A55118F6D}" type="sibTrans" cxnId="{7077B78D-FCDC-4519-8416-DC357ACD5043}">
      <dgm:prSet/>
      <dgm:spPr/>
      <dgm:t>
        <a:bodyPr/>
        <a:lstStyle/>
        <a:p>
          <a:endParaRPr lang="en-US" sz="3200"/>
        </a:p>
      </dgm:t>
    </dgm:pt>
    <dgm:pt modelId="{7291E740-3E17-41B3-99D3-1D67AE37CC3F}" type="parTrans" cxnId="{7077B78D-FCDC-4519-8416-DC357ACD5043}">
      <dgm:prSet/>
      <dgm:spPr/>
      <dgm:t>
        <a:bodyPr/>
        <a:lstStyle/>
        <a:p>
          <a:endParaRPr lang="en-US" sz="3200"/>
        </a:p>
      </dgm:t>
    </dgm:pt>
    <dgm:pt modelId="{AAE7A1E6-6847-453D-B55B-8A82BF138C1D}" type="pres">
      <dgm:prSet presAssocID="{F6FEADD9-F67D-41F5-BA4C-3C84956E7F46}" presName="Name0" presStyleCnt="0">
        <dgm:presLayoutVars>
          <dgm:dir/>
          <dgm:animLvl val="lvl"/>
          <dgm:resizeHandles val="exact"/>
        </dgm:presLayoutVars>
      </dgm:prSet>
      <dgm:spPr/>
      <dgm:t>
        <a:bodyPr/>
        <a:lstStyle/>
        <a:p>
          <a:endParaRPr lang="en-US"/>
        </a:p>
      </dgm:t>
    </dgm:pt>
    <dgm:pt modelId="{C4407577-18A2-46E0-8805-2838042EB67A}" type="pres">
      <dgm:prSet presAssocID="{74EE5CD8-078F-4590-BF9C-A341A294A016}" presName="linNode" presStyleCnt="0"/>
      <dgm:spPr/>
      <dgm:t>
        <a:bodyPr/>
        <a:lstStyle/>
        <a:p>
          <a:endParaRPr lang="en-US"/>
        </a:p>
      </dgm:t>
    </dgm:pt>
    <dgm:pt modelId="{7E429971-BC57-430F-BB25-C0574E5E39E3}" type="pres">
      <dgm:prSet presAssocID="{74EE5CD8-078F-4590-BF9C-A341A294A016}" presName="parentText" presStyleLbl="node1" presStyleIdx="0" presStyleCnt="3" custLinFactNeighborY="-15667">
        <dgm:presLayoutVars>
          <dgm:chMax val="1"/>
          <dgm:bulletEnabled val="1"/>
        </dgm:presLayoutVars>
      </dgm:prSet>
      <dgm:spPr>
        <a:prstGeom prst="roundRect">
          <a:avLst/>
        </a:prstGeom>
      </dgm:spPr>
      <dgm:t>
        <a:bodyPr/>
        <a:lstStyle/>
        <a:p>
          <a:endParaRPr lang="en-US"/>
        </a:p>
      </dgm:t>
    </dgm:pt>
    <dgm:pt modelId="{D54B1729-BC98-42C1-9C6C-D65DCBA4358F}" type="pres">
      <dgm:prSet presAssocID="{74EE5CD8-078F-4590-BF9C-A341A294A016}" presName="descendantText" presStyleLbl="alignAccFollowNode1" presStyleIdx="0" presStyleCnt="3" custScaleX="259632" custScaleY="219028">
        <dgm:presLayoutVars>
          <dgm:bulletEnabled val="1"/>
        </dgm:presLayoutVars>
      </dgm:prSet>
      <dgm:spPr>
        <a:prstGeom prst="rect">
          <a:avLst/>
        </a:prstGeom>
      </dgm:spPr>
      <dgm:t>
        <a:bodyPr/>
        <a:lstStyle/>
        <a:p>
          <a:endParaRPr lang="en-US"/>
        </a:p>
      </dgm:t>
    </dgm:pt>
    <dgm:pt modelId="{AB8574CC-D4F2-4555-AEE3-F4EE58B11D03}" type="pres">
      <dgm:prSet presAssocID="{CF9FB981-E6ED-4440-AC98-4E4E2ABA2C55}" presName="sp" presStyleCnt="0"/>
      <dgm:spPr/>
      <dgm:t>
        <a:bodyPr/>
        <a:lstStyle/>
        <a:p>
          <a:endParaRPr lang="en-US"/>
        </a:p>
      </dgm:t>
    </dgm:pt>
    <dgm:pt modelId="{85B8F607-FDD8-476A-ADBE-E1250824F294}" type="pres">
      <dgm:prSet presAssocID="{AA046201-5C4D-445E-BF0B-5C6D2B0A1945}" presName="linNode" presStyleCnt="0"/>
      <dgm:spPr/>
      <dgm:t>
        <a:bodyPr/>
        <a:lstStyle/>
        <a:p>
          <a:endParaRPr lang="en-US"/>
        </a:p>
      </dgm:t>
    </dgm:pt>
    <dgm:pt modelId="{C04276DC-EE64-470A-B8BC-09067B8045FA}" type="pres">
      <dgm:prSet presAssocID="{AA046201-5C4D-445E-BF0B-5C6D2B0A1945}" presName="parentText" presStyleLbl="node1" presStyleIdx="1" presStyleCnt="3" custLinFactNeighborY="-11821">
        <dgm:presLayoutVars>
          <dgm:chMax val="1"/>
          <dgm:bulletEnabled val="1"/>
        </dgm:presLayoutVars>
      </dgm:prSet>
      <dgm:spPr>
        <a:prstGeom prst="roundRect">
          <a:avLst/>
        </a:prstGeom>
      </dgm:spPr>
      <dgm:t>
        <a:bodyPr/>
        <a:lstStyle/>
        <a:p>
          <a:endParaRPr lang="en-US"/>
        </a:p>
      </dgm:t>
    </dgm:pt>
    <dgm:pt modelId="{B37A5355-225B-4C6F-AED7-6C620F99EECC}" type="pres">
      <dgm:prSet presAssocID="{AA046201-5C4D-445E-BF0B-5C6D2B0A1945}" presName="descendantText" presStyleLbl="alignAccFollowNode1" presStyleIdx="1" presStyleCnt="3" custScaleX="259632" custScaleY="196731" custLinFactNeighborX="-1732" custLinFactNeighborY="-11513">
        <dgm:presLayoutVars>
          <dgm:bulletEnabled val="1"/>
        </dgm:presLayoutVars>
      </dgm:prSet>
      <dgm:spPr>
        <a:prstGeom prst="rect">
          <a:avLst/>
        </a:prstGeom>
      </dgm:spPr>
      <dgm:t>
        <a:bodyPr/>
        <a:lstStyle/>
        <a:p>
          <a:endParaRPr lang="en-US"/>
        </a:p>
      </dgm:t>
    </dgm:pt>
    <dgm:pt modelId="{5ACAA866-A8A8-4183-97B5-CEEAB1525C60}" type="pres">
      <dgm:prSet presAssocID="{40767EFF-7D52-4469-ACEE-7D28E67337E2}" presName="sp" presStyleCnt="0"/>
      <dgm:spPr/>
      <dgm:t>
        <a:bodyPr/>
        <a:lstStyle/>
        <a:p>
          <a:endParaRPr lang="en-US"/>
        </a:p>
      </dgm:t>
    </dgm:pt>
    <dgm:pt modelId="{477213BE-9E91-4950-8451-7F60796F47F4}" type="pres">
      <dgm:prSet presAssocID="{D1776C8F-2B10-4075-8DF7-7F65AB725ED5}" presName="linNode" presStyleCnt="0"/>
      <dgm:spPr/>
      <dgm:t>
        <a:bodyPr/>
        <a:lstStyle/>
        <a:p>
          <a:endParaRPr lang="en-US"/>
        </a:p>
      </dgm:t>
    </dgm:pt>
    <dgm:pt modelId="{F5034101-5B7D-4FE7-B47A-5A48CF39606B}" type="pres">
      <dgm:prSet presAssocID="{D1776C8F-2B10-4075-8DF7-7F65AB725ED5}" presName="parentText" presStyleLbl="node1" presStyleIdx="2" presStyleCnt="3" custScaleX="92028" custScaleY="99020" custLinFactNeighborX="-2504" custLinFactNeighborY="-17888">
        <dgm:presLayoutVars>
          <dgm:chMax val="1"/>
          <dgm:bulletEnabled val="1"/>
        </dgm:presLayoutVars>
      </dgm:prSet>
      <dgm:spPr>
        <a:prstGeom prst="roundRect">
          <a:avLst/>
        </a:prstGeom>
      </dgm:spPr>
      <dgm:t>
        <a:bodyPr/>
        <a:lstStyle/>
        <a:p>
          <a:endParaRPr lang="en-US"/>
        </a:p>
      </dgm:t>
    </dgm:pt>
    <dgm:pt modelId="{C7C3E6FD-D83F-4BDA-907E-B5EE041DA931}" type="pres">
      <dgm:prSet presAssocID="{D1776C8F-2B10-4075-8DF7-7F65AB725ED5}" presName="descendantText" presStyleLbl="alignAccFollowNode1" presStyleIdx="2" presStyleCnt="3" custScaleX="247432" custScaleY="140312" custLinFactNeighborX="356" custLinFactNeighborY="-18358">
        <dgm:presLayoutVars>
          <dgm:bulletEnabled val="1"/>
        </dgm:presLayoutVars>
      </dgm:prSet>
      <dgm:spPr>
        <a:prstGeom prst="rect">
          <a:avLst/>
        </a:prstGeom>
      </dgm:spPr>
      <dgm:t>
        <a:bodyPr/>
        <a:lstStyle/>
        <a:p>
          <a:endParaRPr lang="en-US"/>
        </a:p>
      </dgm:t>
    </dgm:pt>
  </dgm:ptLst>
  <dgm:cxnLst>
    <dgm:cxn modelId="{7077B78D-FCDC-4519-8416-DC357ACD5043}" srcId="{F6FEADD9-F67D-41F5-BA4C-3C84956E7F46}" destId="{D1776C8F-2B10-4075-8DF7-7F65AB725ED5}" srcOrd="2" destOrd="0" parTransId="{7291E740-3E17-41B3-99D3-1D67AE37CC3F}" sibTransId="{88B75C29-8054-417D-BCE3-878A55118F6D}"/>
    <dgm:cxn modelId="{119690D4-400B-468B-8BA0-5C9C9E2AFEAF}" srcId="{D1776C8F-2B10-4075-8DF7-7F65AB725ED5}" destId="{6BE4E373-0656-4EDC-821E-BE09C952B1F6}" srcOrd="0" destOrd="0" parTransId="{34218063-BF94-4304-99BD-B3F7BA4D3C8F}" sibTransId="{E17B9BF1-2948-497F-8EC7-3BF734D839DB}"/>
    <dgm:cxn modelId="{DFB44D3D-4755-1F4A-8E02-ED6C5452D494}" type="presOf" srcId="{74EE5CD8-078F-4590-BF9C-A341A294A016}" destId="{7E429971-BC57-430F-BB25-C0574E5E39E3}" srcOrd="0" destOrd="0" presId="urn:microsoft.com/office/officeart/2005/8/layout/vList5"/>
    <dgm:cxn modelId="{F40F9561-0D4C-44CF-91EF-A92B1DBDE44B}" srcId="{F6FEADD9-F67D-41F5-BA4C-3C84956E7F46}" destId="{74EE5CD8-078F-4590-BF9C-A341A294A016}" srcOrd="0" destOrd="0" parTransId="{BB568D76-3363-43D3-B00C-3359A643216C}" sibTransId="{CF9FB981-E6ED-4440-AC98-4E4E2ABA2C55}"/>
    <dgm:cxn modelId="{B8AF1086-D7BE-446F-9133-738B599E9A7D}" srcId="{F6FEADD9-F67D-41F5-BA4C-3C84956E7F46}" destId="{AA046201-5C4D-445E-BF0B-5C6D2B0A1945}" srcOrd="1" destOrd="0" parTransId="{FE92FC33-5E0F-4302-9E80-A69E8ACDDE56}" sibTransId="{40767EFF-7D52-4469-ACEE-7D28E67337E2}"/>
    <dgm:cxn modelId="{9071FB3B-D26B-4384-BD1A-80C12C62D02C}" srcId="{AA046201-5C4D-445E-BF0B-5C6D2B0A1945}" destId="{C59269D0-92A5-481C-BA64-727AFB0DD545}" srcOrd="0" destOrd="0" parTransId="{312CC84D-092F-422A-AA24-A4619DBBB7BE}" sibTransId="{266DE8E8-1339-41C4-B9A7-6148496C7FA9}"/>
    <dgm:cxn modelId="{DA91F278-6D6C-2549-AFAD-19E2BB769962}" type="presOf" srcId="{C59269D0-92A5-481C-BA64-727AFB0DD545}" destId="{B37A5355-225B-4C6F-AED7-6C620F99EECC}" srcOrd="0" destOrd="0" presId="urn:microsoft.com/office/officeart/2005/8/layout/vList5"/>
    <dgm:cxn modelId="{7F5246A1-E1BA-A04A-860A-C9F04C4033A4}" type="presOf" srcId="{6BE4E373-0656-4EDC-821E-BE09C952B1F6}" destId="{C7C3E6FD-D83F-4BDA-907E-B5EE041DA931}" srcOrd="0" destOrd="0" presId="urn:microsoft.com/office/officeart/2005/8/layout/vList5"/>
    <dgm:cxn modelId="{22B24AFC-09BE-0E44-A6CB-9EEF2062E3EC}" type="presOf" srcId="{F6FEADD9-F67D-41F5-BA4C-3C84956E7F46}" destId="{AAE7A1E6-6847-453D-B55B-8A82BF138C1D}" srcOrd="0" destOrd="0" presId="urn:microsoft.com/office/officeart/2005/8/layout/vList5"/>
    <dgm:cxn modelId="{63E4D827-0083-4625-9FD6-043D8D32091E}" srcId="{74EE5CD8-078F-4590-BF9C-A341A294A016}" destId="{1E4D3931-0DBD-4211-A24A-6AF364284B1E}" srcOrd="0" destOrd="0" parTransId="{FC93695B-FD0E-4353-B1FD-4328F4386DEC}" sibTransId="{CADAA3D9-7C63-4729-85B0-64C8AF644EEF}"/>
    <dgm:cxn modelId="{C852CE24-C334-BB4B-9047-AA096ED9BFB1}" type="presOf" srcId="{AA046201-5C4D-445E-BF0B-5C6D2B0A1945}" destId="{C04276DC-EE64-470A-B8BC-09067B8045FA}" srcOrd="0" destOrd="0" presId="urn:microsoft.com/office/officeart/2005/8/layout/vList5"/>
    <dgm:cxn modelId="{22C98B29-5973-DE44-89BF-69FC415C292E}" type="presOf" srcId="{D1776C8F-2B10-4075-8DF7-7F65AB725ED5}" destId="{F5034101-5B7D-4FE7-B47A-5A48CF39606B}" srcOrd="0" destOrd="0" presId="urn:microsoft.com/office/officeart/2005/8/layout/vList5"/>
    <dgm:cxn modelId="{3A0E12E1-B4AD-E54E-8833-27B1C39B046F}" type="presOf" srcId="{1E4D3931-0DBD-4211-A24A-6AF364284B1E}" destId="{D54B1729-BC98-42C1-9C6C-D65DCBA4358F}" srcOrd="0" destOrd="0" presId="urn:microsoft.com/office/officeart/2005/8/layout/vList5"/>
    <dgm:cxn modelId="{945E22CE-777C-934B-865A-ADB253F74EBD}" type="presParOf" srcId="{AAE7A1E6-6847-453D-B55B-8A82BF138C1D}" destId="{C4407577-18A2-46E0-8805-2838042EB67A}" srcOrd="0" destOrd="0" presId="urn:microsoft.com/office/officeart/2005/8/layout/vList5"/>
    <dgm:cxn modelId="{48211245-C99A-FC4C-B15F-0E506B583D69}" type="presParOf" srcId="{C4407577-18A2-46E0-8805-2838042EB67A}" destId="{7E429971-BC57-430F-BB25-C0574E5E39E3}" srcOrd="0" destOrd="0" presId="urn:microsoft.com/office/officeart/2005/8/layout/vList5"/>
    <dgm:cxn modelId="{1FE8FADA-1DAC-404B-98CD-6D7A123ADA1E}" type="presParOf" srcId="{C4407577-18A2-46E0-8805-2838042EB67A}" destId="{D54B1729-BC98-42C1-9C6C-D65DCBA4358F}" srcOrd="1" destOrd="0" presId="urn:microsoft.com/office/officeart/2005/8/layout/vList5"/>
    <dgm:cxn modelId="{F0B40DEF-8947-C640-B348-B01B48B06B0D}" type="presParOf" srcId="{AAE7A1E6-6847-453D-B55B-8A82BF138C1D}" destId="{AB8574CC-D4F2-4555-AEE3-F4EE58B11D03}" srcOrd="1" destOrd="0" presId="urn:microsoft.com/office/officeart/2005/8/layout/vList5"/>
    <dgm:cxn modelId="{67CD8218-3F54-E442-93B9-B6486F9DD3C4}" type="presParOf" srcId="{AAE7A1E6-6847-453D-B55B-8A82BF138C1D}" destId="{85B8F607-FDD8-476A-ADBE-E1250824F294}" srcOrd="2" destOrd="0" presId="urn:microsoft.com/office/officeart/2005/8/layout/vList5"/>
    <dgm:cxn modelId="{0D867375-B24D-2C41-8B85-2D467F16C697}" type="presParOf" srcId="{85B8F607-FDD8-476A-ADBE-E1250824F294}" destId="{C04276DC-EE64-470A-B8BC-09067B8045FA}" srcOrd="0" destOrd="0" presId="urn:microsoft.com/office/officeart/2005/8/layout/vList5"/>
    <dgm:cxn modelId="{A28A8D2E-A678-3540-8A9A-5180A115D865}" type="presParOf" srcId="{85B8F607-FDD8-476A-ADBE-E1250824F294}" destId="{B37A5355-225B-4C6F-AED7-6C620F99EECC}" srcOrd="1" destOrd="0" presId="urn:microsoft.com/office/officeart/2005/8/layout/vList5"/>
    <dgm:cxn modelId="{7C3F2D52-C556-B540-8CA2-C4FD41431A0A}" type="presParOf" srcId="{AAE7A1E6-6847-453D-B55B-8A82BF138C1D}" destId="{5ACAA866-A8A8-4183-97B5-CEEAB1525C60}" srcOrd="3" destOrd="0" presId="urn:microsoft.com/office/officeart/2005/8/layout/vList5"/>
    <dgm:cxn modelId="{F5A500A2-D9D1-BA42-93F6-4490997A3BB3}" type="presParOf" srcId="{AAE7A1E6-6847-453D-B55B-8A82BF138C1D}" destId="{477213BE-9E91-4950-8451-7F60796F47F4}" srcOrd="4" destOrd="0" presId="urn:microsoft.com/office/officeart/2005/8/layout/vList5"/>
    <dgm:cxn modelId="{078640EE-6F54-014A-8AC8-F5E5C90A9329}" type="presParOf" srcId="{477213BE-9E91-4950-8451-7F60796F47F4}" destId="{F5034101-5B7D-4FE7-B47A-5A48CF39606B}" srcOrd="0" destOrd="0" presId="urn:microsoft.com/office/officeart/2005/8/layout/vList5"/>
    <dgm:cxn modelId="{1D6CB288-6176-F146-83F4-21809A7CDE5F}" type="presParOf" srcId="{477213BE-9E91-4950-8451-7F60796F47F4}" destId="{C7C3E6FD-D83F-4BDA-907E-B5EE041DA93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simple4" qsCatId="simple" csTypeId="urn:microsoft.com/office/officeart/2005/8/colors/accent4_2" csCatId="accent4" phldr="1"/>
      <dgm:spPr/>
      <dgm:t>
        <a:bodyPr/>
        <a:lstStyle/>
        <a:p>
          <a:endParaRPr lang="en-US"/>
        </a:p>
      </dgm:t>
    </dgm:pt>
    <dgm:pt modelId="{0AA34E75-C871-4636-82AC-E87B52167F2D}">
      <dgm:prSet phldrT="[Text]"/>
      <dgm:spPr/>
      <dgm:t>
        <a:bodyPr/>
        <a:lstStyle/>
        <a:p>
          <a:r>
            <a:rPr lang="en-US" dirty="0" smtClean="0">
              <a:solidFill>
                <a:srgbClr val="000000"/>
              </a:solidFill>
            </a:rPr>
            <a:t>Awareness</a:t>
          </a:r>
          <a:r>
            <a:rPr lang="en-US" baseline="0" dirty="0" smtClean="0">
              <a:solidFill>
                <a:srgbClr val="000000"/>
              </a:solidFill>
            </a:rPr>
            <a:t> </a:t>
          </a:r>
          <a:endParaRPr lang="en-US" dirty="0">
            <a:solidFill>
              <a:srgbClr val="000000"/>
            </a:solidFill>
          </a:endParaRPr>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dgm:spPr/>
      <dgm:t>
        <a:bodyPr/>
        <a:lstStyle/>
        <a:p>
          <a:r>
            <a:rPr lang="en-US" dirty="0" smtClean="0">
              <a:solidFill>
                <a:srgbClr val="000000"/>
              </a:solidFill>
            </a:rPr>
            <a:t>Self Awareness</a:t>
          </a:r>
          <a:endParaRPr lang="en-US" dirty="0">
            <a:solidFill>
              <a:srgbClr val="000000"/>
            </a:solidFill>
          </a:endParaRPr>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dirty="0" smtClean="0">
              <a:solidFill>
                <a:srgbClr val="000000"/>
              </a:solidFill>
            </a:rPr>
            <a:t>Self Management</a:t>
          </a:r>
          <a:endParaRPr lang="en-US" dirty="0">
            <a:solidFill>
              <a:srgbClr val="000000"/>
            </a:solidFill>
          </a:endParaRPr>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dirty="0" smtClean="0">
              <a:solidFill>
                <a:srgbClr val="000000"/>
              </a:solidFill>
            </a:rPr>
            <a:t>Social Awareness with Colleagues</a:t>
          </a:r>
          <a:endParaRPr lang="en-US" dirty="0">
            <a:solidFill>
              <a:srgbClr val="000000"/>
            </a:solidFill>
          </a:endParaRPr>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35D7051F-136C-FB4B-A66A-DA79DAB6AA0C}">
      <dgm:prSet phldrT="[Text]"/>
      <dgm:spPr/>
      <dgm:t>
        <a:bodyPr/>
        <a:lstStyle/>
        <a:p>
          <a:r>
            <a:rPr lang="en-US" dirty="0" smtClean="0">
              <a:solidFill>
                <a:srgbClr val="000000"/>
              </a:solidFill>
            </a:rPr>
            <a:t>Social Awareness with Students</a:t>
          </a:r>
          <a:endParaRPr lang="en-US" dirty="0">
            <a:solidFill>
              <a:srgbClr val="000000"/>
            </a:solidFill>
          </a:endParaRPr>
        </a:p>
      </dgm:t>
    </dgm:pt>
    <dgm:pt modelId="{69B97676-38EE-6D46-BDD7-5C425E874F08}" type="parTrans" cxnId="{71FFF005-797C-054D-9B5A-3B396A2E8028}">
      <dgm:prSet/>
      <dgm:spPr/>
      <dgm:t>
        <a:bodyPr/>
        <a:lstStyle/>
        <a:p>
          <a:endParaRPr lang="en-US"/>
        </a:p>
      </dgm:t>
    </dgm:pt>
    <dgm:pt modelId="{0209C816-6A83-024E-9304-D61B3641F725}" type="sibTrans" cxnId="{71FFF005-797C-054D-9B5A-3B396A2E8028}">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dgm:spPr/>
      <dgm:t>
        <a:bodyPr/>
        <a:lstStyle/>
        <a:p>
          <a:endParaRPr lang="en-US"/>
        </a:p>
      </dgm:t>
    </dgm:pt>
    <dgm:pt modelId="{21E2B31A-E4B2-4ECF-88AA-8FCC85E6F254}" type="pres">
      <dgm:prSet presAssocID="{AC3E7205-C590-4C12-9D02-2D2D91E25E73}" presName="node" presStyleLbl="node1" presStyleIdx="0" presStyleCnt="4">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pt>
    <dgm:pt modelId="{607E6A0A-3655-4CA6-91D8-44B285A4941A}" type="pres">
      <dgm:prSet presAssocID="{FD225BFA-EC92-4709-8193-75F266C9714F}" presName="sibTrans" presStyleLbl="sibTrans2D1" presStyleIdx="2" presStyleCnt="4"/>
      <dgm:spPr/>
      <dgm:t>
        <a:bodyPr/>
        <a:lstStyle/>
        <a:p>
          <a:endParaRPr lang="en-US"/>
        </a:p>
      </dgm:t>
    </dgm:pt>
    <dgm:pt modelId="{B88E4718-12E2-7847-A9A2-D97A28EA8F88}" type="pres">
      <dgm:prSet presAssocID="{35D7051F-136C-FB4B-A66A-DA79DAB6AA0C}" presName="node" presStyleLbl="node1" presStyleIdx="3" presStyleCnt="4">
        <dgm:presLayoutVars>
          <dgm:bulletEnabled val="1"/>
        </dgm:presLayoutVars>
      </dgm:prSet>
      <dgm:spPr/>
      <dgm:t>
        <a:bodyPr/>
        <a:lstStyle/>
        <a:p>
          <a:endParaRPr lang="en-US"/>
        </a:p>
      </dgm:t>
    </dgm:pt>
    <dgm:pt modelId="{3C5AE66C-78AD-154A-9E60-80D0B6082D84}" type="pres">
      <dgm:prSet presAssocID="{35D7051F-136C-FB4B-A66A-DA79DAB6AA0C}" presName="dummy" presStyleCnt="0"/>
      <dgm:spPr/>
    </dgm:pt>
    <dgm:pt modelId="{51D7A695-1572-924B-9293-4893142DC039}" type="pres">
      <dgm:prSet presAssocID="{0209C816-6A83-024E-9304-D61B3641F725}" presName="sibTrans" presStyleLbl="sibTrans2D1" presStyleIdx="3" presStyleCnt="4"/>
      <dgm:spPr/>
      <dgm:t>
        <a:bodyPr/>
        <a:lstStyle/>
        <a:p>
          <a:endParaRPr lang="en-US"/>
        </a:p>
      </dgm:t>
    </dgm:pt>
  </dgm:ptLst>
  <dgm:cxnLst>
    <dgm:cxn modelId="{51710C86-E8A2-B048-8F76-C69C60934B08}" type="presOf" srcId="{0AA34E75-C871-4636-82AC-E87B52167F2D}" destId="{E6AF0A74-5C53-4808-8A77-31B80B0E5BF6}" srcOrd="0" destOrd="0" presId="urn:microsoft.com/office/officeart/2005/8/layout/radial6"/>
    <dgm:cxn modelId="{DAC896D9-C259-624D-99D5-A5B3EEF3C57A}" type="presOf" srcId="{FD225BFA-EC92-4709-8193-75F266C9714F}" destId="{607E6A0A-3655-4CA6-91D8-44B285A4941A}" srcOrd="0" destOrd="0" presId="urn:microsoft.com/office/officeart/2005/8/layout/radial6"/>
    <dgm:cxn modelId="{495E5F99-5572-2540-8841-B0D6EB35EB9F}" type="presOf" srcId="{AC3E7205-C590-4C12-9D02-2D2D91E25E73}" destId="{21E2B31A-E4B2-4ECF-88AA-8FCC85E6F254}" srcOrd="0" destOrd="0" presId="urn:microsoft.com/office/officeart/2005/8/layout/radial6"/>
    <dgm:cxn modelId="{5243FC5C-07ED-534B-8757-D2F4EBC3ECA0}" type="presOf" srcId="{35D7051F-136C-FB4B-A66A-DA79DAB6AA0C}" destId="{B88E4718-12E2-7847-A9A2-D97A28EA8F88}" srcOrd="0" destOrd="0" presId="urn:microsoft.com/office/officeart/2005/8/layout/radial6"/>
    <dgm:cxn modelId="{A154A5B9-5EC8-471A-96F8-FE21466BD2C0}" srcId="{0AA34E75-C871-4636-82AC-E87B52167F2D}" destId="{C86AF644-A202-465B-986C-F66F4C0A09FE}" srcOrd="2" destOrd="0" parTransId="{C779C0AF-D271-4A58-BB19-C35BD8C60CE1}" sibTransId="{FD225BFA-EC92-4709-8193-75F266C9714F}"/>
    <dgm:cxn modelId="{7EFDC977-003D-7541-86FE-B1520102909C}" type="presOf" srcId="{78A7C5B0-5227-4C8B-AA01-92D448A818AF}" destId="{DA4DB111-7C98-44ED-BC7C-C91D7DDAE81E}" srcOrd="0" destOrd="0" presId="urn:microsoft.com/office/officeart/2005/8/layout/radial6"/>
    <dgm:cxn modelId="{08DF9433-D09A-0346-8917-8D680D0B79FF}" type="presOf" srcId="{053550CC-D558-47D3-BB85-AEC146FC1E73}" destId="{18949E23-5716-41EE-8482-AD899487C22A}" srcOrd="0" destOrd="0" presId="urn:microsoft.com/office/officeart/2005/8/layout/radial6"/>
    <dgm:cxn modelId="{71FFF005-797C-054D-9B5A-3B396A2E8028}" srcId="{0AA34E75-C871-4636-82AC-E87B52167F2D}" destId="{35D7051F-136C-FB4B-A66A-DA79DAB6AA0C}" srcOrd="3" destOrd="0" parTransId="{69B97676-38EE-6D46-BDD7-5C425E874F08}" sibTransId="{0209C816-6A83-024E-9304-D61B3641F725}"/>
    <dgm:cxn modelId="{86B70579-C82C-C54B-BEC6-AE8134B9FBE3}" type="presOf" srcId="{188A0AD8-3361-466A-980F-FD629CABEA5D}" destId="{C09C0B9D-C626-4352-937F-E565C32A1F1A}" srcOrd="0" destOrd="0" presId="urn:microsoft.com/office/officeart/2005/8/layout/radial6"/>
    <dgm:cxn modelId="{5DDC4C07-1F9E-8A49-BD17-A34854655A14}" type="presOf" srcId="{0209C816-6A83-024E-9304-D61B3641F725}" destId="{51D7A695-1572-924B-9293-4893142DC039}" srcOrd="0" destOrd="0" presId="urn:microsoft.com/office/officeart/2005/8/layout/radial6"/>
    <dgm:cxn modelId="{2E367A82-C105-F640-9931-C3C7B3F4BDEB}" type="presOf" srcId="{C86AF644-A202-465B-986C-F66F4C0A09FE}" destId="{585FE9A8-D8F9-48B3-BD89-BCB8D40C3B62}"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2993320B-EBF6-4942-93D4-D92306B6EDB9}" type="presOf" srcId="{274A1F7C-FF7D-49DF-BC19-A31740450024}" destId="{47906407-956C-4DBE-95F5-60B3E34737A1}" srcOrd="0" destOrd="0" presId="urn:microsoft.com/office/officeart/2005/8/layout/radial6"/>
    <dgm:cxn modelId="{28502FEF-FAC7-BC4C-9F29-CDADA14E13B8}" type="presParOf" srcId="{DA4DB111-7C98-44ED-BC7C-C91D7DDAE81E}" destId="{E6AF0A74-5C53-4808-8A77-31B80B0E5BF6}" srcOrd="0" destOrd="0" presId="urn:microsoft.com/office/officeart/2005/8/layout/radial6"/>
    <dgm:cxn modelId="{77F69A31-0512-714B-AB9D-1891498B2C0E}" type="presParOf" srcId="{DA4DB111-7C98-44ED-BC7C-C91D7DDAE81E}" destId="{21E2B31A-E4B2-4ECF-88AA-8FCC85E6F254}" srcOrd="1" destOrd="0" presId="urn:microsoft.com/office/officeart/2005/8/layout/radial6"/>
    <dgm:cxn modelId="{BB4BB6E3-DEC2-624B-ACFB-8931F1D7E0C8}" type="presParOf" srcId="{DA4DB111-7C98-44ED-BC7C-C91D7DDAE81E}" destId="{A740D28C-C6E5-4D3D-829E-B2E72DEC6932}" srcOrd="2" destOrd="0" presId="urn:microsoft.com/office/officeart/2005/8/layout/radial6"/>
    <dgm:cxn modelId="{258F5D56-EEC7-FC45-A569-BFD9408818C8}" type="presParOf" srcId="{DA4DB111-7C98-44ED-BC7C-C91D7DDAE81E}" destId="{C09C0B9D-C626-4352-937F-E565C32A1F1A}" srcOrd="3" destOrd="0" presId="urn:microsoft.com/office/officeart/2005/8/layout/radial6"/>
    <dgm:cxn modelId="{1D0140D7-AFD0-594B-9CA1-B05205C251B0}" type="presParOf" srcId="{DA4DB111-7C98-44ED-BC7C-C91D7DDAE81E}" destId="{18949E23-5716-41EE-8482-AD899487C22A}" srcOrd="4" destOrd="0" presId="urn:microsoft.com/office/officeart/2005/8/layout/radial6"/>
    <dgm:cxn modelId="{10115BF1-0F33-D84C-A6F8-3B641CFB5FC0}" type="presParOf" srcId="{DA4DB111-7C98-44ED-BC7C-C91D7DDAE81E}" destId="{22544C63-152D-4BA0-B4E1-6E36758E97BB}" srcOrd="5" destOrd="0" presId="urn:microsoft.com/office/officeart/2005/8/layout/radial6"/>
    <dgm:cxn modelId="{AC4A5A98-4E6D-FD48-B52C-68AD2F0C1D1E}" type="presParOf" srcId="{DA4DB111-7C98-44ED-BC7C-C91D7DDAE81E}" destId="{47906407-956C-4DBE-95F5-60B3E34737A1}" srcOrd="6" destOrd="0" presId="urn:microsoft.com/office/officeart/2005/8/layout/radial6"/>
    <dgm:cxn modelId="{048CA486-1F57-0643-9E9C-18F33C33436F}" type="presParOf" srcId="{DA4DB111-7C98-44ED-BC7C-C91D7DDAE81E}" destId="{585FE9A8-D8F9-48B3-BD89-BCB8D40C3B62}" srcOrd="7" destOrd="0" presId="urn:microsoft.com/office/officeart/2005/8/layout/radial6"/>
    <dgm:cxn modelId="{FB87AB64-ED4C-E74C-B771-E4B79E2719E5}" type="presParOf" srcId="{DA4DB111-7C98-44ED-BC7C-C91D7DDAE81E}" destId="{61A87214-CB21-4889-AF91-57B4116DD7F6}" srcOrd="8" destOrd="0" presId="urn:microsoft.com/office/officeart/2005/8/layout/radial6"/>
    <dgm:cxn modelId="{729983CB-CBDB-4B47-999E-CCD3C1F4E913}" type="presParOf" srcId="{DA4DB111-7C98-44ED-BC7C-C91D7DDAE81E}" destId="{607E6A0A-3655-4CA6-91D8-44B285A4941A}" srcOrd="9" destOrd="0" presId="urn:microsoft.com/office/officeart/2005/8/layout/radial6"/>
    <dgm:cxn modelId="{CF5031EB-013A-3743-B326-29F6A2899309}" type="presParOf" srcId="{DA4DB111-7C98-44ED-BC7C-C91D7DDAE81E}" destId="{B88E4718-12E2-7847-A9A2-D97A28EA8F88}" srcOrd="10" destOrd="0" presId="urn:microsoft.com/office/officeart/2005/8/layout/radial6"/>
    <dgm:cxn modelId="{72C07440-1A83-2446-8C8E-DD1CAB73E63E}" type="presParOf" srcId="{DA4DB111-7C98-44ED-BC7C-C91D7DDAE81E}" destId="{3C5AE66C-78AD-154A-9E60-80D0B6082D84}" srcOrd="11" destOrd="0" presId="urn:microsoft.com/office/officeart/2005/8/layout/radial6"/>
    <dgm:cxn modelId="{28BAB3B1-8B9C-7A43-A5F8-7408295B4D29}" type="presParOf" srcId="{DA4DB111-7C98-44ED-BC7C-C91D7DDAE81E}" destId="{51D7A695-1572-924B-9293-4893142DC03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1C97F8-6948-4E48-B054-2FE8A4A246DC}" type="doc">
      <dgm:prSet loTypeId="urn:microsoft.com/office/officeart/2005/8/layout/gear1" loCatId="cycle" qsTypeId="urn:microsoft.com/office/officeart/2005/8/quickstyle/simple4" qsCatId="simple" csTypeId="urn:microsoft.com/office/officeart/2005/8/colors/colorful1#2" csCatId="colorful" phldr="1"/>
      <dgm:spPr/>
    </dgm:pt>
    <dgm:pt modelId="{5F74AB2D-BE75-4095-A9F9-2F67BF3E8736}">
      <dgm:prSet phldrT="[Text]"/>
      <dgm:spPr/>
      <dgm:t>
        <a:bodyPr/>
        <a:lstStyle/>
        <a:p>
          <a:r>
            <a:rPr lang="en-US" b="1" dirty="0" smtClean="0">
              <a:solidFill>
                <a:srgbClr val="000000"/>
              </a:solidFill>
            </a:rPr>
            <a:t>Sharing SEL competencies and resources</a:t>
          </a:r>
          <a:endParaRPr lang="en-US" b="1" dirty="0">
            <a:solidFill>
              <a:srgbClr val="000000"/>
            </a:solidFill>
          </a:endParaRPr>
        </a:p>
      </dgm:t>
    </dgm:pt>
    <dgm:pt modelId="{D4878F5B-BBC6-44B8-AB30-E598CE2D0466}" type="parTrans" cxnId="{5DA26837-6DE2-4BE5-964D-D4EA0FEB7050}">
      <dgm:prSet/>
      <dgm:spPr/>
      <dgm:t>
        <a:bodyPr/>
        <a:lstStyle/>
        <a:p>
          <a:endParaRPr lang="en-US"/>
        </a:p>
      </dgm:t>
    </dgm:pt>
    <dgm:pt modelId="{8C5F543C-ACCA-4BC5-B11D-0C2B2812F8C3}" type="sibTrans" cxnId="{5DA26837-6DE2-4BE5-964D-D4EA0FEB7050}">
      <dgm:prSet/>
      <dgm:spPr/>
      <dgm:t>
        <a:bodyPr/>
        <a:lstStyle/>
        <a:p>
          <a:endParaRPr lang="en-US"/>
        </a:p>
      </dgm:t>
    </dgm:pt>
    <dgm:pt modelId="{40FC4BAE-9554-43DD-B61C-7E5ABC7A4E29}">
      <dgm:prSet phldrT="[Text]"/>
      <dgm:spPr/>
      <dgm:t>
        <a:bodyPr/>
        <a:lstStyle/>
        <a:p>
          <a:r>
            <a:rPr lang="en-US" b="1" dirty="0" smtClean="0">
              <a:solidFill>
                <a:srgbClr val="000000"/>
              </a:solidFill>
            </a:rPr>
            <a:t>Including student perspectives</a:t>
          </a:r>
          <a:endParaRPr lang="en-US" b="1" dirty="0">
            <a:solidFill>
              <a:srgbClr val="000000"/>
            </a:solidFill>
          </a:endParaRPr>
        </a:p>
      </dgm:t>
    </dgm:pt>
    <dgm:pt modelId="{D16F7F21-5C98-4236-B921-367635CE3CB8}" type="parTrans" cxnId="{CEC2EB48-B38F-4FCE-A2B8-2A3BCEE163D5}">
      <dgm:prSet/>
      <dgm:spPr/>
      <dgm:t>
        <a:bodyPr/>
        <a:lstStyle/>
        <a:p>
          <a:endParaRPr lang="en-US"/>
        </a:p>
      </dgm:t>
    </dgm:pt>
    <dgm:pt modelId="{0DD345F7-D25D-45CF-B416-DC70421975D6}" type="sibTrans" cxnId="{CEC2EB48-B38F-4FCE-A2B8-2A3BCEE163D5}">
      <dgm:prSet/>
      <dgm:spPr/>
      <dgm:t>
        <a:bodyPr/>
        <a:lstStyle/>
        <a:p>
          <a:endParaRPr lang="en-US"/>
        </a:p>
      </dgm:t>
    </dgm:pt>
    <dgm:pt modelId="{80F1F3F4-DB5F-45E8-9BA1-F12FEA266516}">
      <dgm:prSet phldrT="[Text]"/>
      <dgm:spPr/>
      <dgm:t>
        <a:bodyPr/>
        <a:lstStyle/>
        <a:p>
          <a:r>
            <a:rPr lang="en-US" b="1" dirty="0" smtClean="0">
              <a:solidFill>
                <a:srgbClr val="000000"/>
              </a:solidFill>
            </a:rPr>
            <a:t>Group mentoring</a:t>
          </a:r>
          <a:endParaRPr lang="en-US" b="1" dirty="0">
            <a:solidFill>
              <a:srgbClr val="000000"/>
            </a:solidFill>
          </a:endParaRPr>
        </a:p>
      </dgm:t>
    </dgm:pt>
    <dgm:pt modelId="{4E9BBBBB-FFB1-43CA-A581-7196EA3E72BC}" type="parTrans" cxnId="{5BF3DCE9-74FD-4726-9FBD-6BDD89BC8E8E}">
      <dgm:prSet/>
      <dgm:spPr/>
      <dgm:t>
        <a:bodyPr/>
        <a:lstStyle/>
        <a:p>
          <a:endParaRPr lang="en-US"/>
        </a:p>
      </dgm:t>
    </dgm:pt>
    <dgm:pt modelId="{88F16F48-A404-426B-B8DC-226F7574F915}" type="sibTrans" cxnId="{5BF3DCE9-74FD-4726-9FBD-6BDD89BC8E8E}">
      <dgm:prSet/>
      <dgm:spPr/>
      <dgm:t>
        <a:bodyPr/>
        <a:lstStyle/>
        <a:p>
          <a:endParaRPr lang="en-US"/>
        </a:p>
      </dgm:t>
    </dgm:pt>
    <dgm:pt modelId="{1443F633-AD14-4064-81B3-09A365469148}" type="pres">
      <dgm:prSet presAssocID="{0E1C97F8-6948-4E48-B054-2FE8A4A246DC}" presName="composite" presStyleCnt="0">
        <dgm:presLayoutVars>
          <dgm:chMax val="3"/>
          <dgm:animLvl val="lvl"/>
          <dgm:resizeHandles val="exact"/>
        </dgm:presLayoutVars>
      </dgm:prSet>
      <dgm:spPr/>
    </dgm:pt>
    <dgm:pt modelId="{02416898-003B-47FB-A816-2552670B387F}" type="pres">
      <dgm:prSet presAssocID="{5F74AB2D-BE75-4095-A9F9-2F67BF3E8736}" presName="gear1" presStyleLbl="node1" presStyleIdx="0" presStyleCnt="3">
        <dgm:presLayoutVars>
          <dgm:chMax val="1"/>
          <dgm:bulletEnabled val="1"/>
        </dgm:presLayoutVars>
      </dgm:prSet>
      <dgm:spPr/>
      <dgm:t>
        <a:bodyPr/>
        <a:lstStyle/>
        <a:p>
          <a:endParaRPr lang="en-US"/>
        </a:p>
      </dgm:t>
    </dgm:pt>
    <dgm:pt modelId="{B60383D9-40F0-4D38-A4FE-ACA1D5F1DD0D}" type="pres">
      <dgm:prSet presAssocID="{5F74AB2D-BE75-4095-A9F9-2F67BF3E8736}" presName="gear1srcNode" presStyleLbl="node1" presStyleIdx="0" presStyleCnt="3"/>
      <dgm:spPr/>
      <dgm:t>
        <a:bodyPr/>
        <a:lstStyle/>
        <a:p>
          <a:endParaRPr lang="en-US"/>
        </a:p>
      </dgm:t>
    </dgm:pt>
    <dgm:pt modelId="{BFD10B66-4C2A-474D-9C35-3B2B12E0A153}" type="pres">
      <dgm:prSet presAssocID="{5F74AB2D-BE75-4095-A9F9-2F67BF3E8736}" presName="gear1dstNode" presStyleLbl="node1" presStyleIdx="0" presStyleCnt="3"/>
      <dgm:spPr/>
      <dgm:t>
        <a:bodyPr/>
        <a:lstStyle/>
        <a:p>
          <a:endParaRPr lang="en-US"/>
        </a:p>
      </dgm:t>
    </dgm:pt>
    <dgm:pt modelId="{E5198C07-5BA3-48B4-8DA8-BB3C63451B9B}" type="pres">
      <dgm:prSet presAssocID="{40FC4BAE-9554-43DD-B61C-7E5ABC7A4E29}" presName="gear2" presStyleLbl="node1" presStyleIdx="1" presStyleCnt="3">
        <dgm:presLayoutVars>
          <dgm:chMax val="1"/>
          <dgm:bulletEnabled val="1"/>
        </dgm:presLayoutVars>
      </dgm:prSet>
      <dgm:spPr/>
      <dgm:t>
        <a:bodyPr/>
        <a:lstStyle/>
        <a:p>
          <a:endParaRPr lang="en-US"/>
        </a:p>
      </dgm:t>
    </dgm:pt>
    <dgm:pt modelId="{B1C31940-6625-41B9-8C03-51BA0A55DC4F}" type="pres">
      <dgm:prSet presAssocID="{40FC4BAE-9554-43DD-B61C-7E5ABC7A4E29}" presName="gear2srcNode" presStyleLbl="node1" presStyleIdx="1" presStyleCnt="3"/>
      <dgm:spPr/>
      <dgm:t>
        <a:bodyPr/>
        <a:lstStyle/>
        <a:p>
          <a:endParaRPr lang="en-US"/>
        </a:p>
      </dgm:t>
    </dgm:pt>
    <dgm:pt modelId="{7AA15EAB-9A1D-4B4E-9865-3EE979A87D92}" type="pres">
      <dgm:prSet presAssocID="{40FC4BAE-9554-43DD-B61C-7E5ABC7A4E29}" presName="gear2dstNode" presStyleLbl="node1" presStyleIdx="1" presStyleCnt="3"/>
      <dgm:spPr/>
      <dgm:t>
        <a:bodyPr/>
        <a:lstStyle/>
        <a:p>
          <a:endParaRPr lang="en-US"/>
        </a:p>
      </dgm:t>
    </dgm:pt>
    <dgm:pt modelId="{BD2A0860-83DC-46E8-897B-278C568FA30F}" type="pres">
      <dgm:prSet presAssocID="{80F1F3F4-DB5F-45E8-9BA1-F12FEA266516}" presName="gear3" presStyleLbl="node1" presStyleIdx="2" presStyleCnt="3"/>
      <dgm:spPr/>
      <dgm:t>
        <a:bodyPr/>
        <a:lstStyle/>
        <a:p>
          <a:endParaRPr lang="en-US"/>
        </a:p>
      </dgm:t>
    </dgm:pt>
    <dgm:pt modelId="{DA2C9449-9261-491F-970E-39F7BEFBBFDC}" type="pres">
      <dgm:prSet presAssocID="{80F1F3F4-DB5F-45E8-9BA1-F12FEA266516}" presName="gear3tx" presStyleLbl="node1" presStyleIdx="2" presStyleCnt="3">
        <dgm:presLayoutVars>
          <dgm:chMax val="1"/>
          <dgm:bulletEnabled val="1"/>
        </dgm:presLayoutVars>
      </dgm:prSet>
      <dgm:spPr/>
      <dgm:t>
        <a:bodyPr/>
        <a:lstStyle/>
        <a:p>
          <a:endParaRPr lang="en-US"/>
        </a:p>
      </dgm:t>
    </dgm:pt>
    <dgm:pt modelId="{0D444996-AEAD-4A95-98DF-C6C9A9567317}" type="pres">
      <dgm:prSet presAssocID="{80F1F3F4-DB5F-45E8-9BA1-F12FEA266516}" presName="gear3srcNode" presStyleLbl="node1" presStyleIdx="2" presStyleCnt="3"/>
      <dgm:spPr/>
      <dgm:t>
        <a:bodyPr/>
        <a:lstStyle/>
        <a:p>
          <a:endParaRPr lang="en-US"/>
        </a:p>
      </dgm:t>
    </dgm:pt>
    <dgm:pt modelId="{3F1ADF3E-F6EA-4020-84A7-D665932FC920}" type="pres">
      <dgm:prSet presAssocID="{80F1F3F4-DB5F-45E8-9BA1-F12FEA266516}" presName="gear3dstNode" presStyleLbl="node1" presStyleIdx="2" presStyleCnt="3"/>
      <dgm:spPr/>
      <dgm:t>
        <a:bodyPr/>
        <a:lstStyle/>
        <a:p>
          <a:endParaRPr lang="en-US"/>
        </a:p>
      </dgm:t>
    </dgm:pt>
    <dgm:pt modelId="{11A8A44F-295E-4CCE-93C8-47B01A4BA973}" type="pres">
      <dgm:prSet presAssocID="{8C5F543C-ACCA-4BC5-B11D-0C2B2812F8C3}" presName="connector1" presStyleLbl="sibTrans2D1" presStyleIdx="0" presStyleCnt="3"/>
      <dgm:spPr/>
      <dgm:t>
        <a:bodyPr/>
        <a:lstStyle/>
        <a:p>
          <a:endParaRPr lang="en-US"/>
        </a:p>
      </dgm:t>
    </dgm:pt>
    <dgm:pt modelId="{433F4F49-D7E8-4827-A871-A86C630AAB94}" type="pres">
      <dgm:prSet presAssocID="{0DD345F7-D25D-45CF-B416-DC70421975D6}" presName="connector2" presStyleLbl="sibTrans2D1" presStyleIdx="1" presStyleCnt="3"/>
      <dgm:spPr/>
      <dgm:t>
        <a:bodyPr/>
        <a:lstStyle/>
        <a:p>
          <a:endParaRPr lang="en-US"/>
        </a:p>
      </dgm:t>
    </dgm:pt>
    <dgm:pt modelId="{8269EA21-B256-4E6A-8984-36D161A1E5B1}" type="pres">
      <dgm:prSet presAssocID="{88F16F48-A404-426B-B8DC-226F7574F915}" presName="connector3" presStyleLbl="sibTrans2D1" presStyleIdx="2" presStyleCnt="3"/>
      <dgm:spPr/>
      <dgm:t>
        <a:bodyPr/>
        <a:lstStyle/>
        <a:p>
          <a:endParaRPr lang="en-US"/>
        </a:p>
      </dgm:t>
    </dgm:pt>
  </dgm:ptLst>
  <dgm:cxnLst>
    <dgm:cxn modelId="{EB10FF86-1285-DD4A-9403-B3790CA9008E}" type="presOf" srcId="{0E1C97F8-6948-4E48-B054-2FE8A4A246DC}" destId="{1443F633-AD14-4064-81B3-09A365469148}" srcOrd="0" destOrd="0" presId="urn:microsoft.com/office/officeart/2005/8/layout/gear1"/>
    <dgm:cxn modelId="{DBABA61C-D9F9-8843-8394-6B55227D712C}" type="presOf" srcId="{80F1F3F4-DB5F-45E8-9BA1-F12FEA266516}" destId="{BD2A0860-83DC-46E8-897B-278C568FA30F}" srcOrd="0" destOrd="0" presId="urn:microsoft.com/office/officeart/2005/8/layout/gear1"/>
    <dgm:cxn modelId="{F88B6DC1-E611-B04B-AE5C-0A0C47CFD9E8}" type="presOf" srcId="{8C5F543C-ACCA-4BC5-B11D-0C2B2812F8C3}" destId="{11A8A44F-295E-4CCE-93C8-47B01A4BA973}" srcOrd="0" destOrd="0" presId="urn:microsoft.com/office/officeart/2005/8/layout/gear1"/>
    <dgm:cxn modelId="{E53D3499-D763-4E41-997A-7CC292EC236E}" type="presOf" srcId="{88F16F48-A404-426B-B8DC-226F7574F915}" destId="{8269EA21-B256-4E6A-8984-36D161A1E5B1}" srcOrd="0" destOrd="0" presId="urn:microsoft.com/office/officeart/2005/8/layout/gear1"/>
    <dgm:cxn modelId="{5DA26837-6DE2-4BE5-964D-D4EA0FEB7050}" srcId="{0E1C97F8-6948-4E48-B054-2FE8A4A246DC}" destId="{5F74AB2D-BE75-4095-A9F9-2F67BF3E8736}" srcOrd="0" destOrd="0" parTransId="{D4878F5B-BBC6-44B8-AB30-E598CE2D0466}" sibTransId="{8C5F543C-ACCA-4BC5-B11D-0C2B2812F8C3}"/>
    <dgm:cxn modelId="{7AEFC5A7-5169-464E-BAAF-2B239EBF5282}" type="presOf" srcId="{0DD345F7-D25D-45CF-B416-DC70421975D6}" destId="{433F4F49-D7E8-4827-A871-A86C630AAB94}" srcOrd="0" destOrd="0" presId="urn:microsoft.com/office/officeart/2005/8/layout/gear1"/>
    <dgm:cxn modelId="{F9CB103E-7474-4A46-99CC-55F77F965F67}" type="presOf" srcId="{80F1F3F4-DB5F-45E8-9BA1-F12FEA266516}" destId="{3F1ADF3E-F6EA-4020-84A7-D665932FC920}" srcOrd="3" destOrd="0" presId="urn:microsoft.com/office/officeart/2005/8/layout/gear1"/>
    <dgm:cxn modelId="{13793E94-AEAF-B14F-9F2F-479554E74C48}" type="presOf" srcId="{80F1F3F4-DB5F-45E8-9BA1-F12FEA266516}" destId="{0D444996-AEAD-4A95-98DF-C6C9A9567317}" srcOrd="2" destOrd="0" presId="urn:microsoft.com/office/officeart/2005/8/layout/gear1"/>
    <dgm:cxn modelId="{08B3A64F-9B44-4941-87D4-4C24D9D32FF2}" type="presOf" srcId="{40FC4BAE-9554-43DD-B61C-7E5ABC7A4E29}" destId="{E5198C07-5BA3-48B4-8DA8-BB3C63451B9B}" srcOrd="0" destOrd="0" presId="urn:microsoft.com/office/officeart/2005/8/layout/gear1"/>
    <dgm:cxn modelId="{152837DC-ECE3-5B4F-96FA-EC2F011125F7}" type="presOf" srcId="{40FC4BAE-9554-43DD-B61C-7E5ABC7A4E29}" destId="{7AA15EAB-9A1D-4B4E-9865-3EE979A87D92}" srcOrd="2" destOrd="0" presId="urn:microsoft.com/office/officeart/2005/8/layout/gear1"/>
    <dgm:cxn modelId="{CEC2EB48-B38F-4FCE-A2B8-2A3BCEE163D5}" srcId="{0E1C97F8-6948-4E48-B054-2FE8A4A246DC}" destId="{40FC4BAE-9554-43DD-B61C-7E5ABC7A4E29}" srcOrd="1" destOrd="0" parTransId="{D16F7F21-5C98-4236-B921-367635CE3CB8}" sibTransId="{0DD345F7-D25D-45CF-B416-DC70421975D6}"/>
    <dgm:cxn modelId="{B618BAF7-5B2D-A84C-98B2-4B6ADB3AA253}" type="presOf" srcId="{40FC4BAE-9554-43DD-B61C-7E5ABC7A4E29}" destId="{B1C31940-6625-41B9-8C03-51BA0A55DC4F}" srcOrd="1" destOrd="0" presId="urn:microsoft.com/office/officeart/2005/8/layout/gear1"/>
    <dgm:cxn modelId="{9DAE6765-E976-4941-AC1C-63B2E6DE5EAA}" type="presOf" srcId="{5F74AB2D-BE75-4095-A9F9-2F67BF3E8736}" destId="{02416898-003B-47FB-A816-2552670B387F}" srcOrd="0" destOrd="0" presId="urn:microsoft.com/office/officeart/2005/8/layout/gear1"/>
    <dgm:cxn modelId="{7CECC831-20AC-8143-8503-C82006BB7B59}" type="presOf" srcId="{5F74AB2D-BE75-4095-A9F9-2F67BF3E8736}" destId="{BFD10B66-4C2A-474D-9C35-3B2B12E0A153}" srcOrd="2" destOrd="0" presId="urn:microsoft.com/office/officeart/2005/8/layout/gear1"/>
    <dgm:cxn modelId="{5BF3DCE9-74FD-4726-9FBD-6BDD89BC8E8E}" srcId="{0E1C97F8-6948-4E48-B054-2FE8A4A246DC}" destId="{80F1F3F4-DB5F-45E8-9BA1-F12FEA266516}" srcOrd="2" destOrd="0" parTransId="{4E9BBBBB-FFB1-43CA-A581-7196EA3E72BC}" sibTransId="{88F16F48-A404-426B-B8DC-226F7574F915}"/>
    <dgm:cxn modelId="{21CFB6B7-748E-2846-B1EA-72D79CD32701}" type="presOf" srcId="{80F1F3F4-DB5F-45E8-9BA1-F12FEA266516}" destId="{DA2C9449-9261-491F-970E-39F7BEFBBFDC}" srcOrd="1" destOrd="0" presId="urn:microsoft.com/office/officeart/2005/8/layout/gear1"/>
    <dgm:cxn modelId="{A2B455B7-370C-F841-9D6D-1D6C0E348EB5}" type="presOf" srcId="{5F74AB2D-BE75-4095-A9F9-2F67BF3E8736}" destId="{B60383D9-40F0-4D38-A4FE-ACA1D5F1DD0D}" srcOrd="1" destOrd="0" presId="urn:microsoft.com/office/officeart/2005/8/layout/gear1"/>
    <dgm:cxn modelId="{823ED294-D7D6-C741-B7F5-FC9C28AEE20C}" type="presParOf" srcId="{1443F633-AD14-4064-81B3-09A365469148}" destId="{02416898-003B-47FB-A816-2552670B387F}" srcOrd="0" destOrd="0" presId="urn:microsoft.com/office/officeart/2005/8/layout/gear1"/>
    <dgm:cxn modelId="{27123820-6A5D-9744-A175-E1EC3FB3F13D}" type="presParOf" srcId="{1443F633-AD14-4064-81B3-09A365469148}" destId="{B60383D9-40F0-4D38-A4FE-ACA1D5F1DD0D}" srcOrd="1" destOrd="0" presId="urn:microsoft.com/office/officeart/2005/8/layout/gear1"/>
    <dgm:cxn modelId="{3787C5F0-B735-F74F-8DE1-A885BDC7D6D5}" type="presParOf" srcId="{1443F633-AD14-4064-81B3-09A365469148}" destId="{BFD10B66-4C2A-474D-9C35-3B2B12E0A153}" srcOrd="2" destOrd="0" presId="urn:microsoft.com/office/officeart/2005/8/layout/gear1"/>
    <dgm:cxn modelId="{2601D864-72E3-E74F-9A64-C33013FD868C}" type="presParOf" srcId="{1443F633-AD14-4064-81B3-09A365469148}" destId="{E5198C07-5BA3-48B4-8DA8-BB3C63451B9B}" srcOrd="3" destOrd="0" presId="urn:microsoft.com/office/officeart/2005/8/layout/gear1"/>
    <dgm:cxn modelId="{49A024F8-DFF5-2B44-9191-66F68B650A88}" type="presParOf" srcId="{1443F633-AD14-4064-81B3-09A365469148}" destId="{B1C31940-6625-41B9-8C03-51BA0A55DC4F}" srcOrd="4" destOrd="0" presId="urn:microsoft.com/office/officeart/2005/8/layout/gear1"/>
    <dgm:cxn modelId="{9B40E995-16F7-9E4A-9F4F-0953F0966433}" type="presParOf" srcId="{1443F633-AD14-4064-81B3-09A365469148}" destId="{7AA15EAB-9A1D-4B4E-9865-3EE979A87D92}" srcOrd="5" destOrd="0" presId="urn:microsoft.com/office/officeart/2005/8/layout/gear1"/>
    <dgm:cxn modelId="{705F520A-FB1D-7D4E-BB9D-0A804F05EAEA}" type="presParOf" srcId="{1443F633-AD14-4064-81B3-09A365469148}" destId="{BD2A0860-83DC-46E8-897B-278C568FA30F}" srcOrd="6" destOrd="0" presId="urn:microsoft.com/office/officeart/2005/8/layout/gear1"/>
    <dgm:cxn modelId="{8074A28E-3D79-134D-85E9-B700CE6F178F}" type="presParOf" srcId="{1443F633-AD14-4064-81B3-09A365469148}" destId="{DA2C9449-9261-491F-970E-39F7BEFBBFDC}" srcOrd="7" destOrd="0" presId="urn:microsoft.com/office/officeart/2005/8/layout/gear1"/>
    <dgm:cxn modelId="{8E33CD91-7025-EB43-B5A1-F89C760FCA67}" type="presParOf" srcId="{1443F633-AD14-4064-81B3-09A365469148}" destId="{0D444996-AEAD-4A95-98DF-C6C9A9567317}" srcOrd="8" destOrd="0" presId="urn:microsoft.com/office/officeart/2005/8/layout/gear1"/>
    <dgm:cxn modelId="{AAAB47D2-A31B-1541-BC69-AB23D2426986}" type="presParOf" srcId="{1443F633-AD14-4064-81B3-09A365469148}" destId="{3F1ADF3E-F6EA-4020-84A7-D665932FC920}" srcOrd="9" destOrd="0" presId="urn:microsoft.com/office/officeart/2005/8/layout/gear1"/>
    <dgm:cxn modelId="{17F40041-9B9E-AD41-BDC1-9B94DC050542}" type="presParOf" srcId="{1443F633-AD14-4064-81B3-09A365469148}" destId="{11A8A44F-295E-4CCE-93C8-47B01A4BA973}" srcOrd="10" destOrd="0" presId="urn:microsoft.com/office/officeart/2005/8/layout/gear1"/>
    <dgm:cxn modelId="{AC22C30D-FEE4-1745-872E-4831E6C6306C}" type="presParOf" srcId="{1443F633-AD14-4064-81B3-09A365469148}" destId="{433F4F49-D7E8-4827-A871-A86C630AAB94}" srcOrd="11" destOrd="0" presId="urn:microsoft.com/office/officeart/2005/8/layout/gear1"/>
    <dgm:cxn modelId="{BF3D45F3-CFE0-674A-B3CC-9166E2A4864F}" type="presParOf" srcId="{1443F633-AD14-4064-81B3-09A365469148}" destId="{8269EA21-B256-4E6A-8984-36D161A1E5B1}"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B1729-BC98-42C1-9C6C-D65DCBA4358F}">
      <dsp:nvSpPr>
        <dsp:cNvPr id="0" name=""/>
        <dsp:cNvSpPr/>
      </dsp:nvSpPr>
      <dsp:spPr>
        <a:xfrm rot="5400000">
          <a:off x="2808405" y="-1721667"/>
          <a:ext cx="1564681" cy="501028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0988" lvl="1" indent="-280988" algn="l" defTabSz="1422400">
            <a:lnSpc>
              <a:spcPct val="90000"/>
            </a:lnSpc>
            <a:spcBef>
              <a:spcPct val="0"/>
            </a:spcBef>
            <a:spcAft>
              <a:spcPct val="15000"/>
            </a:spcAft>
            <a:buChar char="••"/>
          </a:pPr>
          <a:r>
            <a:rPr lang="en-US" sz="3200" kern="1200" dirty="0" smtClean="0">
              <a:effectLst>
                <a:outerShdw blurRad="38100" dist="38100" dir="2700000" algn="tl">
                  <a:srgbClr val="000000">
                    <a:alpha val="43137"/>
                  </a:srgbClr>
                </a:outerShdw>
              </a:effectLst>
            </a:rPr>
            <a:t>Integrating Student </a:t>
          </a:r>
          <a:r>
            <a:rPr lang="en-US" sz="3200" kern="1200" dirty="0" smtClean="0">
              <a:effectLst>
                <a:outerShdw blurRad="38100" dist="38100" dir="2700000" algn="tl">
                  <a:srgbClr val="000000">
                    <a:alpha val="43137"/>
                  </a:srgbClr>
                </a:outerShdw>
              </a:effectLst>
            </a:rPr>
            <a:t>Perspectives Using Surveys</a:t>
          </a:r>
          <a:endParaRPr lang="en-US" sz="3200" kern="1200" dirty="0">
            <a:effectLst>
              <a:outerShdw blurRad="38100" dist="38100" dir="2700000" algn="tl">
                <a:srgbClr val="000000">
                  <a:alpha val="43137"/>
                </a:srgbClr>
              </a:outerShdw>
            </a:effectLst>
          </a:endParaRPr>
        </a:p>
      </dsp:txBody>
      <dsp:txXfrm rot="-5400000">
        <a:off x="1085602" y="1136"/>
        <a:ext cx="5010287" cy="1564681"/>
      </dsp:txXfrm>
    </dsp:sp>
    <dsp:sp modelId="{7E429971-BC57-430F-BB25-C0574E5E39E3}">
      <dsp:nvSpPr>
        <dsp:cNvPr id="0" name=""/>
        <dsp:cNvSpPr/>
      </dsp:nvSpPr>
      <dsp:spPr>
        <a:xfrm>
          <a:off x="109" y="197090"/>
          <a:ext cx="1085492" cy="892968"/>
        </a:xfrm>
        <a:prstGeom prst="round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3">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1</a:t>
          </a:r>
          <a:endParaRPr lang="en-US" sz="4400" kern="1200" dirty="0"/>
        </a:p>
      </dsp:txBody>
      <dsp:txXfrm>
        <a:off x="43700" y="240681"/>
        <a:ext cx="998310" cy="805786"/>
      </dsp:txXfrm>
    </dsp:sp>
    <dsp:sp modelId="{B37A5355-225B-4C6F-AED7-6C620F99EECC}">
      <dsp:nvSpPr>
        <dsp:cNvPr id="0" name=""/>
        <dsp:cNvSpPr/>
      </dsp:nvSpPr>
      <dsp:spPr>
        <a:xfrm rot="5400000">
          <a:off x="2869247" y="-274226"/>
          <a:ext cx="1405397" cy="5010287"/>
        </a:xfrm>
        <a:prstGeom prst="rect">
          <a:avLst/>
        </a:prstGeom>
        <a:solidFill>
          <a:schemeClr val="accent3">
            <a:tint val="40000"/>
            <a:alpha val="90000"/>
            <a:hueOff val="-1396147"/>
            <a:satOff val="2010"/>
            <a:lumOff val="-482"/>
            <a:alphaOff val="0"/>
          </a:schemeClr>
        </a:solidFill>
        <a:ln w="9525" cap="flat" cmpd="sng" algn="ctr">
          <a:solidFill>
            <a:schemeClr val="accent3">
              <a:tint val="40000"/>
              <a:alpha val="90000"/>
              <a:hueOff val="-1396147"/>
              <a:satOff val="2010"/>
              <a:lumOff val="-482"/>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effectLst>
                <a:outerShdw blurRad="38100" dist="38100" dir="2700000" algn="tl">
                  <a:srgbClr val="000000">
                    <a:alpha val="43137"/>
                  </a:srgbClr>
                </a:outerShdw>
              </a:effectLst>
            </a:rPr>
            <a:t>Problems to Possibilities</a:t>
          </a:r>
          <a:endParaRPr lang="en-US" sz="3200" kern="1200" dirty="0">
            <a:effectLst>
              <a:outerShdw blurRad="38100" dist="38100" dir="2700000" algn="tl">
                <a:srgbClr val="000000">
                  <a:alpha val="43137"/>
                </a:srgbClr>
              </a:outerShdw>
            </a:effectLst>
          </a:endParaRPr>
        </a:p>
      </dsp:txBody>
      <dsp:txXfrm rot="-5400000">
        <a:off x="1066802" y="1528219"/>
        <a:ext cx="5010287" cy="1405397"/>
      </dsp:txXfrm>
    </dsp:sp>
    <dsp:sp modelId="{C04276DC-EE64-470A-B8BC-09067B8045FA}">
      <dsp:nvSpPr>
        <dsp:cNvPr id="0" name=""/>
        <dsp:cNvSpPr/>
      </dsp:nvSpPr>
      <dsp:spPr>
        <a:xfrm>
          <a:off x="109" y="1761121"/>
          <a:ext cx="1085492" cy="892968"/>
        </a:xfrm>
        <a:prstGeom prst="roundRect">
          <a:avLst/>
        </a:prstGeom>
        <a:gradFill rotWithShape="0">
          <a:gsLst>
            <a:gs pos="0">
              <a:schemeClr val="accent3">
                <a:hueOff val="-1785407"/>
                <a:satOff val="6146"/>
                <a:lumOff val="-5000"/>
                <a:alphaOff val="0"/>
                <a:tint val="96000"/>
                <a:satMod val="120000"/>
                <a:lumMod val="120000"/>
              </a:schemeClr>
            </a:gs>
            <a:gs pos="100000">
              <a:schemeClr val="accent3">
                <a:hueOff val="-1785407"/>
                <a:satOff val="6146"/>
                <a:lumOff val="-500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3">
              <a:hueOff val="-1785407"/>
              <a:satOff val="6146"/>
              <a:lumOff val="-500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2</a:t>
          </a:r>
          <a:endParaRPr lang="en-US" sz="4400" kern="1200" dirty="0"/>
        </a:p>
      </dsp:txBody>
      <dsp:txXfrm>
        <a:off x="43700" y="1804712"/>
        <a:ext cx="998310" cy="805786"/>
      </dsp:txXfrm>
    </dsp:sp>
    <dsp:sp modelId="{C7C3E6FD-D83F-4BDA-907E-B5EE041DA931}">
      <dsp:nvSpPr>
        <dsp:cNvPr id="0" name=""/>
        <dsp:cNvSpPr/>
      </dsp:nvSpPr>
      <dsp:spPr>
        <a:xfrm rot="5400000">
          <a:off x="3073253" y="913491"/>
          <a:ext cx="1002353" cy="5034103"/>
        </a:xfrm>
        <a:prstGeom prst="rect">
          <a:avLst/>
        </a:prstGeom>
        <a:solidFill>
          <a:schemeClr val="accent3">
            <a:tint val="40000"/>
            <a:alpha val="90000"/>
            <a:hueOff val="-2792295"/>
            <a:satOff val="4019"/>
            <a:lumOff val="-964"/>
            <a:alphaOff val="0"/>
          </a:schemeClr>
        </a:solidFill>
        <a:ln w="9525" cap="flat" cmpd="sng" algn="ctr">
          <a:solidFill>
            <a:schemeClr val="accent3">
              <a:tint val="40000"/>
              <a:alpha val="90000"/>
              <a:hueOff val="-2792295"/>
              <a:satOff val="4019"/>
              <a:lumOff val="-964"/>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smtClean="0">
              <a:effectLst>
                <a:outerShdw blurRad="38100" dist="38100" dir="2700000" algn="tl">
                  <a:srgbClr val="000000">
                    <a:alpha val="43137"/>
                  </a:srgbClr>
                </a:outerShdw>
              </a:effectLst>
            </a:rPr>
            <a:t>Sharing Best Practices</a:t>
          </a:r>
          <a:endParaRPr lang="en-US" sz="3200" kern="1200" dirty="0">
            <a:effectLst>
              <a:outerShdw blurRad="38100" dist="38100" dir="2700000" algn="tl">
                <a:srgbClr val="000000">
                  <a:alpha val="43137"/>
                </a:srgbClr>
              </a:outerShdw>
            </a:effectLst>
          </a:endParaRPr>
        </a:p>
      </dsp:txBody>
      <dsp:txXfrm rot="-5400000">
        <a:off x="1057378" y="2929366"/>
        <a:ext cx="5034103" cy="1002353"/>
      </dsp:txXfrm>
    </dsp:sp>
    <dsp:sp modelId="{F5034101-5B7D-4FE7-B47A-5A48CF39606B}">
      <dsp:nvSpPr>
        <dsp:cNvPr id="0" name=""/>
        <dsp:cNvSpPr/>
      </dsp:nvSpPr>
      <dsp:spPr>
        <a:xfrm>
          <a:off x="0" y="2959844"/>
          <a:ext cx="1053194" cy="884217"/>
        </a:xfrm>
        <a:prstGeom prst="roundRect">
          <a:avLst/>
        </a:prstGeom>
        <a:gradFill rotWithShape="0">
          <a:gsLst>
            <a:gs pos="0">
              <a:schemeClr val="accent3">
                <a:hueOff val="-3570814"/>
                <a:satOff val="12291"/>
                <a:lumOff val="-10000"/>
                <a:alphaOff val="0"/>
                <a:tint val="96000"/>
                <a:satMod val="120000"/>
                <a:lumMod val="120000"/>
              </a:schemeClr>
            </a:gs>
            <a:gs pos="100000">
              <a:schemeClr val="accent3">
                <a:hueOff val="-3570814"/>
                <a:satOff val="12291"/>
                <a:lumOff val="-1000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3">
              <a:hueOff val="-3570814"/>
              <a:satOff val="12291"/>
              <a:lumOff val="-1000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3</a:t>
          </a:r>
          <a:endParaRPr lang="en-US" sz="4400" kern="1200" dirty="0"/>
        </a:p>
      </dsp:txBody>
      <dsp:txXfrm>
        <a:off x="43164" y="3003008"/>
        <a:ext cx="966866" cy="797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7A695-1572-924B-9293-4893142DC039}">
      <dsp:nvSpPr>
        <dsp:cNvPr id="0" name=""/>
        <dsp:cNvSpPr/>
      </dsp:nvSpPr>
      <dsp:spPr>
        <a:xfrm>
          <a:off x="663654" y="453310"/>
          <a:ext cx="3016091" cy="3016091"/>
        </a:xfrm>
        <a:prstGeom prst="blockArc">
          <a:avLst>
            <a:gd name="adj1" fmla="val 10800000"/>
            <a:gd name="adj2" fmla="val 16200000"/>
            <a:gd name="adj3" fmla="val 4643"/>
          </a:avLst>
        </a:prstGeom>
        <a:gradFill rotWithShape="0">
          <a:gsLst>
            <a:gs pos="0">
              <a:schemeClr val="accent4">
                <a:tint val="60000"/>
                <a:hueOff val="0"/>
                <a:satOff val="0"/>
                <a:lumOff val="0"/>
                <a:alphaOff val="0"/>
                <a:tint val="96000"/>
                <a:satMod val="120000"/>
                <a:lumMod val="120000"/>
              </a:schemeClr>
            </a:gs>
            <a:gs pos="100000">
              <a:schemeClr val="accent4">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663654" y="453310"/>
          <a:ext cx="3016091" cy="3016091"/>
        </a:xfrm>
        <a:prstGeom prst="blockArc">
          <a:avLst>
            <a:gd name="adj1" fmla="val 5400000"/>
            <a:gd name="adj2" fmla="val 10800000"/>
            <a:gd name="adj3" fmla="val 4643"/>
          </a:avLst>
        </a:prstGeom>
        <a:gradFill rotWithShape="0">
          <a:gsLst>
            <a:gs pos="0">
              <a:schemeClr val="accent4">
                <a:tint val="60000"/>
                <a:hueOff val="0"/>
                <a:satOff val="0"/>
                <a:lumOff val="0"/>
                <a:alphaOff val="0"/>
                <a:tint val="96000"/>
                <a:satMod val="120000"/>
                <a:lumMod val="120000"/>
              </a:schemeClr>
            </a:gs>
            <a:gs pos="100000">
              <a:schemeClr val="accent4">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663654" y="453310"/>
          <a:ext cx="3016091" cy="3016091"/>
        </a:xfrm>
        <a:prstGeom prst="blockArc">
          <a:avLst>
            <a:gd name="adj1" fmla="val 0"/>
            <a:gd name="adj2" fmla="val 5400000"/>
            <a:gd name="adj3" fmla="val 4643"/>
          </a:avLst>
        </a:prstGeom>
        <a:gradFill rotWithShape="0">
          <a:gsLst>
            <a:gs pos="0">
              <a:schemeClr val="accent4">
                <a:tint val="60000"/>
                <a:hueOff val="0"/>
                <a:satOff val="0"/>
                <a:lumOff val="0"/>
                <a:alphaOff val="0"/>
                <a:tint val="96000"/>
                <a:satMod val="120000"/>
                <a:lumMod val="120000"/>
              </a:schemeClr>
            </a:gs>
            <a:gs pos="100000">
              <a:schemeClr val="accent4">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663654" y="453310"/>
          <a:ext cx="3016091" cy="3016091"/>
        </a:xfrm>
        <a:prstGeom prst="blockArc">
          <a:avLst>
            <a:gd name="adj1" fmla="val 16200000"/>
            <a:gd name="adj2" fmla="val 0"/>
            <a:gd name="adj3" fmla="val 4643"/>
          </a:avLst>
        </a:prstGeom>
        <a:gradFill rotWithShape="0">
          <a:gsLst>
            <a:gs pos="0">
              <a:schemeClr val="accent4">
                <a:tint val="60000"/>
                <a:hueOff val="0"/>
                <a:satOff val="0"/>
                <a:lumOff val="0"/>
                <a:alphaOff val="0"/>
                <a:tint val="96000"/>
                <a:satMod val="120000"/>
                <a:lumMod val="120000"/>
              </a:schemeClr>
            </a:gs>
            <a:gs pos="100000">
              <a:schemeClr val="accent4">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1477137" y="1266793"/>
          <a:ext cx="1389124" cy="1389124"/>
        </a:xfrm>
        <a:prstGeom prst="ellipse">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solidFill>
            </a:rPr>
            <a:t>Awareness</a:t>
          </a:r>
          <a:r>
            <a:rPr lang="en-US" sz="1600" kern="1200" baseline="0" dirty="0" smtClean="0">
              <a:solidFill>
                <a:srgbClr val="000000"/>
              </a:solidFill>
            </a:rPr>
            <a:t> </a:t>
          </a:r>
          <a:endParaRPr lang="en-US" sz="1600" kern="1200" dirty="0">
            <a:solidFill>
              <a:srgbClr val="000000"/>
            </a:solidFill>
          </a:endParaRPr>
        </a:p>
      </dsp:txBody>
      <dsp:txXfrm>
        <a:off x="1680569" y="1470225"/>
        <a:ext cx="982260" cy="982260"/>
      </dsp:txXfrm>
    </dsp:sp>
    <dsp:sp modelId="{21E2B31A-E4B2-4ECF-88AA-8FCC85E6F254}">
      <dsp:nvSpPr>
        <dsp:cNvPr id="0" name=""/>
        <dsp:cNvSpPr/>
      </dsp:nvSpPr>
      <dsp:spPr>
        <a:xfrm>
          <a:off x="1685506" y="2122"/>
          <a:ext cx="972387" cy="972387"/>
        </a:xfrm>
        <a:prstGeom prst="ellipse">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rgbClr val="000000"/>
              </a:solidFill>
            </a:rPr>
            <a:t>Self Awareness</a:t>
          </a:r>
          <a:endParaRPr lang="en-US" sz="900" kern="1200" dirty="0">
            <a:solidFill>
              <a:srgbClr val="000000"/>
            </a:solidFill>
          </a:endParaRPr>
        </a:p>
      </dsp:txBody>
      <dsp:txXfrm>
        <a:off x="1827909" y="144525"/>
        <a:ext cx="687581" cy="687581"/>
      </dsp:txXfrm>
    </dsp:sp>
    <dsp:sp modelId="{18949E23-5716-41EE-8482-AD899487C22A}">
      <dsp:nvSpPr>
        <dsp:cNvPr id="0" name=""/>
        <dsp:cNvSpPr/>
      </dsp:nvSpPr>
      <dsp:spPr>
        <a:xfrm>
          <a:off x="3158546" y="1475162"/>
          <a:ext cx="972387" cy="972387"/>
        </a:xfrm>
        <a:prstGeom prst="ellipse">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rgbClr val="000000"/>
              </a:solidFill>
            </a:rPr>
            <a:t>Self Management</a:t>
          </a:r>
          <a:endParaRPr lang="en-US" sz="900" kern="1200" dirty="0">
            <a:solidFill>
              <a:srgbClr val="000000"/>
            </a:solidFill>
          </a:endParaRPr>
        </a:p>
      </dsp:txBody>
      <dsp:txXfrm>
        <a:off x="3300949" y="1617565"/>
        <a:ext cx="687581" cy="687581"/>
      </dsp:txXfrm>
    </dsp:sp>
    <dsp:sp modelId="{585FE9A8-D8F9-48B3-BD89-BCB8D40C3B62}">
      <dsp:nvSpPr>
        <dsp:cNvPr id="0" name=""/>
        <dsp:cNvSpPr/>
      </dsp:nvSpPr>
      <dsp:spPr>
        <a:xfrm>
          <a:off x="1685506" y="2948202"/>
          <a:ext cx="972387" cy="972387"/>
        </a:xfrm>
        <a:prstGeom prst="ellipse">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rgbClr val="000000"/>
              </a:solidFill>
            </a:rPr>
            <a:t>Social Awareness with Colleagues</a:t>
          </a:r>
          <a:endParaRPr lang="en-US" sz="900" kern="1200" dirty="0">
            <a:solidFill>
              <a:srgbClr val="000000"/>
            </a:solidFill>
          </a:endParaRPr>
        </a:p>
      </dsp:txBody>
      <dsp:txXfrm>
        <a:off x="1827909" y="3090605"/>
        <a:ext cx="687581" cy="687581"/>
      </dsp:txXfrm>
    </dsp:sp>
    <dsp:sp modelId="{B88E4718-12E2-7847-A9A2-D97A28EA8F88}">
      <dsp:nvSpPr>
        <dsp:cNvPr id="0" name=""/>
        <dsp:cNvSpPr/>
      </dsp:nvSpPr>
      <dsp:spPr>
        <a:xfrm>
          <a:off x="212466" y="1475162"/>
          <a:ext cx="972387" cy="972387"/>
        </a:xfrm>
        <a:prstGeom prst="ellipse">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rgbClr val="000000"/>
              </a:solidFill>
            </a:rPr>
            <a:t>Social Awareness with Students</a:t>
          </a:r>
          <a:endParaRPr lang="en-US" sz="900" kern="1200" dirty="0">
            <a:solidFill>
              <a:srgbClr val="000000"/>
            </a:solidFill>
          </a:endParaRPr>
        </a:p>
      </dsp:txBody>
      <dsp:txXfrm>
        <a:off x="354869" y="1617565"/>
        <a:ext cx="687581" cy="687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16898-003B-47FB-A816-2552670B387F}">
      <dsp:nvSpPr>
        <dsp:cNvPr id="0" name=""/>
        <dsp:cNvSpPr/>
      </dsp:nvSpPr>
      <dsp:spPr>
        <a:xfrm>
          <a:off x="1975564" y="1765220"/>
          <a:ext cx="2157492" cy="2157492"/>
        </a:xfrm>
        <a:prstGeom prst="gear9">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solidFill>
                <a:srgbClr val="000000"/>
              </a:solidFill>
            </a:rPr>
            <a:t>Sharing SEL competencies and resources</a:t>
          </a:r>
          <a:endParaRPr lang="en-US" sz="1000" b="1" kern="1200" dirty="0">
            <a:solidFill>
              <a:srgbClr val="000000"/>
            </a:solidFill>
          </a:endParaRPr>
        </a:p>
      </dsp:txBody>
      <dsp:txXfrm>
        <a:off x="2409316" y="2270602"/>
        <a:ext cx="1289988" cy="1108996"/>
      </dsp:txXfrm>
    </dsp:sp>
    <dsp:sp modelId="{E5198C07-5BA3-48B4-8DA8-BB3C63451B9B}">
      <dsp:nvSpPr>
        <dsp:cNvPr id="0" name=""/>
        <dsp:cNvSpPr/>
      </dsp:nvSpPr>
      <dsp:spPr>
        <a:xfrm>
          <a:off x="720296" y="1255268"/>
          <a:ext cx="1569085" cy="1569085"/>
        </a:xfrm>
        <a:prstGeom prst="gear6">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solidFill>
                <a:srgbClr val="000000"/>
              </a:solidFill>
            </a:rPr>
            <a:t>Including student perspectives</a:t>
          </a:r>
          <a:endParaRPr lang="en-US" sz="1000" b="1" kern="1200" dirty="0">
            <a:solidFill>
              <a:srgbClr val="000000"/>
            </a:solidFill>
          </a:endParaRPr>
        </a:p>
      </dsp:txBody>
      <dsp:txXfrm>
        <a:off x="1115318" y="1652677"/>
        <a:ext cx="779041" cy="774267"/>
      </dsp:txXfrm>
    </dsp:sp>
    <dsp:sp modelId="{BD2A0860-83DC-46E8-897B-278C568FA30F}">
      <dsp:nvSpPr>
        <dsp:cNvPr id="0" name=""/>
        <dsp:cNvSpPr/>
      </dsp:nvSpPr>
      <dsp:spPr>
        <a:xfrm rot="20700000">
          <a:off x="1599144" y="172759"/>
          <a:ext cx="1537383" cy="1537383"/>
        </a:xfrm>
        <a:prstGeom prst="gear6">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solidFill>
                <a:srgbClr val="000000"/>
              </a:solidFill>
            </a:rPr>
            <a:t>Group mentoring</a:t>
          </a:r>
          <a:endParaRPr lang="en-US" sz="1000" b="1" kern="1200" dirty="0">
            <a:solidFill>
              <a:srgbClr val="000000"/>
            </a:solidFill>
          </a:endParaRPr>
        </a:p>
      </dsp:txBody>
      <dsp:txXfrm rot="-20700000">
        <a:off x="1936337" y="509952"/>
        <a:ext cx="862996" cy="862996"/>
      </dsp:txXfrm>
    </dsp:sp>
    <dsp:sp modelId="{11A8A44F-295E-4CCE-93C8-47B01A4BA973}">
      <dsp:nvSpPr>
        <dsp:cNvPr id="0" name=""/>
        <dsp:cNvSpPr/>
      </dsp:nvSpPr>
      <dsp:spPr>
        <a:xfrm>
          <a:off x="1806712" y="1441336"/>
          <a:ext cx="2761589" cy="2761589"/>
        </a:xfrm>
        <a:prstGeom prst="circularArrow">
          <a:avLst>
            <a:gd name="adj1" fmla="val 4688"/>
            <a:gd name="adj2" fmla="val 299029"/>
            <a:gd name="adj3" fmla="val 2509449"/>
            <a:gd name="adj4" fmla="val 15875822"/>
            <a:gd name="adj5" fmla="val 5469"/>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433F4F49-D7E8-4827-A871-A86C630AAB94}">
      <dsp:nvSpPr>
        <dsp:cNvPr id="0" name=""/>
        <dsp:cNvSpPr/>
      </dsp:nvSpPr>
      <dsp:spPr>
        <a:xfrm>
          <a:off x="442414" y="909254"/>
          <a:ext cx="2006467" cy="2006467"/>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8269EA21-B256-4E6A-8984-36D161A1E5B1}">
      <dsp:nvSpPr>
        <dsp:cNvPr id="0" name=""/>
        <dsp:cNvSpPr/>
      </dsp:nvSpPr>
      <dsp:spPr>
        <a:xfrm>
          <a:off x="1243531" y="-162819"/>
          <a:ext cx="2163376" cy="2163376"/>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FDC75-7F73-4A4A-A77C-09AADF00E0EA}" type="datetimeFigureOut">
              <a:rPr lang="en-US" smtClean="0"/>
              <a:pPr/>
              <a:t>8/3/14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51581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EF76B-3757-4A0B-AF93-28494465C1DD}" type="datetimeFigureOut">
              <a:rPr lang="en-US" smtClean="0"/>
              <a:pPr/>
              <a:t>8/3/14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7354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1</a:t>
            </a:fld>
            <a:endParaRPr lang="en-US"/>
          </a:p>
        </p:txBody>
      </p:sp>
    </p:spTree>
    <p:extLst>
      <p:ext uri="{BB962C8B-B14F-4D97-AF65-F5344CB8AC3E}">
        <p14:creationId xmlns:p14="http://schemas.microsoft.com/office/powerpoint/2010/main" val="240960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Shonna</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18</a:t>
            </a:fld>
            <a:endParaRPr lang="en-US"/>
          </a:p>
        </p:txBody>
      </p:sp>
    </p:spTree>
    <p:extLst>
      <p:ext uri="{BB962C8B-B14F-4D97-AF65-F5344CB8AC3E}">
        <p14:creationId xmlns:p14="http://schemas.microsoft.com/office/powerpoint/2010/main" val="185863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19</a:t>
            </a:fld>
            <a:endParaRPr lang="en-US"/>
          </a:p>
        </p:txBody>
      </p:sp>
    </p:spTree>
    <p:extLst>
      <p:ext uri="{BB962C8B-B14F-4D97-AF65-F5344CB8AC3E}">
        <p14:creationId xmlns:p14="http://schemas.microsoft.com/office/powerpoint/2010/main" val="2981352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Stephanie – overview of the process</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21</a:t>
            </a:fld>
            <a:endParaRPr lang="en-US"/>
          </a:p>
        </p:txBody>
      </p:sp>
    </p:spTree>
    <p:extLst>
      <p:ext uri="{BB962C8B-B14F-4D97-AF65-F5344CB8AC3E}">
        <p14:creationId xmlns:p14="http://schemas.microsoft.com/office/powerpoint/2010/main" val="134555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Solutions… in this group not what isn’t working!</a:t>
            </a:r>
          </a:p>
          <a:p>
            <a:r>
              <a:rPr lang="en-US" dirty="0" smtClean="0"/>
              <a:t>Stephanie talks while this slide is up – overview of why this group was designed and how she created</a:t>
            </a:r>
            <a:r>
              <a:rPr lang="en-US" baseline="0" dirty="0" smtClean="0"/>
              <a:t> the agenda</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22</a:t>
            </a:fld>
            <a:endParaRPr lang="en-US"/>
          </a:p>
        </p:txBody>
      </p:sp>
    </p:spTree>
    <p:extLst>
      <p:ext uri="{BB962C8B-B14F-4D97-AF65-F5344CB8AC3E}">
        <p14:creationId xmlns:p14="http://schemas.microsoft.com/office/powerpoint/2010/main" val="269649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Stephanie Introduces the video a bit – what are people going to see in this video.</a:t>
            </a:r>
          </a:p>
          <a:p>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23</a:t>
            </a:fld>
            <a:endParaRPr lang="en-US"/>
          </a:p>
        </p:txBody>
      </p:sp>
    </p:spTree>
    <p:extLst>
      <p:ext uri="{BB962C8B-B14F-4D97-AF65-F5344CB8AC3E}">
        <p14:creationId xmlns:p14="http://schemas.microsoft.com/office/powerpoint/2010/main" val="409188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Edna introduces the process and why this</a:t>
            </a:r>
            <a:r>
              <a:rPr lang="en-US" baseline="0" dirty="0" smtClean="0"/>
              <a:t> group is different from the problem solving group.</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25</a:t>
            </a:fld>
            <a:endParaRPr lang="en-US"/>
          </a:p>
        </p:txBody>
      </p:sp>
    </p:spTree>
    <p:extLst>
      <p:ext uri="{BB962C8B-B14F-4D97-AF65-F5344CB8AC3E}">
        <p14:creationId xmlns:p14="http://schemas.microsoft.com/office/powerpoint/2010/main" val="362530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Edna introduces</a:t>
            </a:r>
            <a:r>
              <a:rPr lang="en-US" baseline="0" dirty="0" smtClean="0"/>
              <a:t> what audience is going to view. </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26</a:t>
            </a:fld>
            <a:endParaRPr lang="en-US"/>
          </a:p>
        </p:txBody>
      </p:sp>
    </p:spTree>
    <p:extLst>
      <p:ext uri="{BB962C8B-B14F-4D97-AF65-F5344CB8AC3E}">
        <p14:creationId xmlns:p14="http://schemas.microsoft.com/office/powerpoint/2010/main" val="60624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29</a:t>
            </a:fld>
            <a:endParaRPr lang="en-US"/>
          </a:p>
        </p:txBody>
      </p:sp>
    </p:spTree>
    <p:extLst>
      <p:ext uri="{BB962C8B-B14F-4D97-AF65-F5344CB8AC3E}">
        <p14:creationId xmlns:p14="http://schemas.microsoft.com/office/powerpoint/2010/main" val="201138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Stephanie</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30</a:t>
            </a:fld>
            <a:endParaRPr lang="en-US"/>
          </a:p>
        </p:txBody>
      </p:sp>
    </p:spTree>
    <p:extLst>
      <p:ext uri="{BB962C8B-B14F-4D97-AF65-F5344CB8AC3E}">
        <p14:creationId xmlns:p14="http://schemas.microsoft.com/office/powerpoint/2010/main" val="211563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 – team hands out index cards</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3</a:t>
            </a:fld>
            <a:endParaRPr lang="en-US"/>
          </a:p>
        </p:txBody>
      </p:sp>
    </p:spTree>
    <p:extLst>
      <p:ext uri="{BB962C8B-B14F-4D97-AF65-F5344CB8AC3E}">
        <p14:creationId xmlns:p14="http://schemas.microsoft.com/office/powerpoint/2010/main" val="4114234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Edna</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31</a:t>
            </a:fld>
            <a:endParaRPr lang="en-US"/>
          </a:p>
        </p:txBody>
      </p:sp>
    </p:spTree>
    <p:extLst>
      <p:ext uri="{BB962C8B-B14F-4D97-AF65-F5344CB8AC3E}">
        <p14:creationId xmlns:p14="http://schemas.microsoft.com/office/powerpoint/2010/main" val="3027123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Closing Slide</a:t>
            </a:r>
          </a:p>
          <a:p>
            <a:endParaRPr lang="en-US" dirty="0" smtClean="0"/>
          </a:p>
          <a:p>
            <a:r>
              <a:rPr lang="en-US" dirty="0" smtClean="0"/>
              <a:t>Videos are there now and more in the future…</a:t>
            </a:r>
          </a:p>
          <a:p>
            <a:endParaRPr lang="en-US"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33</a:t>
            </a:fld>
            <a:endParaRPr lang="en-US"/>
          </a:p>
        </p:txBody>
      </p:sp>
    </p:spTree>
    <p:extLst>
      <p:ext uri="{BB962C8B-B14F-4D97-AF65-F5344CB8AC3E}">
        <p14:creationId xmlns:p14="http://schemas.microsoft.com/office/powerpoint/2010/main" val="3507423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smtClean="0">
              <a:solidFill>
                <a:srgbClr val="0000FF"/>
              </a:solidFill>
            </a:endParaRP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35</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1543248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6083" name="Rectangle 25"/>
          <p:cNvSpPr>
            <a:spLocks noGrp="1" noChangeArrowheads="1"/>
          </p:cNvSpPr>
          <p:nvPr>
            <p:ph type="ftr" sz="quarter" idx="4"/>
          </p:nvPr>
        </p:nvSpPr>
        <p:spPr>
          <a:noFill/>
        </p:spPr>
        <p:txBody>
          <a:bodyPr/>
          <a:lstStyle/>
          <a:p>
            <a:r>
              <a:rPr lang="en-US"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37</a:t>
            </a:fld>
            <a:endParaRPr lang="en-US" smtClean="0"/>
          </a:p>
        </p:txBody>
      </p:sp>
      <p:sp>
        <p:nvSpPr>
          <p:cNvPr id="46085" name="Rectangle 2"/>
          <p:cNvSpPr>
            <a:spLocks noGrp="1" noRot="1" noChangeAspect="1" noChangeArrowheads="1" noTextEdit="1"/>
          </p:cNvSpPr>
          <p:nvPr>
            <p:ph type="sldImg"/>
          </p:nvPr>
        </p:nvSpPr>
        <p:spPr>
          <a:xfrm>
            <a:off x="1143000" y="450850"/>
            <a:ext cx="4572000" cy="3429000"/>
          </a:xfrm>
          <a:ln/>
        </p:spPr>
      </p:sp>
      <p:sp>
        <p:nvSpPr>
          <p:cNvPr id="46086" name="Rectangle 3"/>
          <p:cNvSpPr>
            <a:spLocks noGrp="1" noChangeArrowheads="1"/>
          </p:cNvSpPr>
          <p:nvPr>
            <p:ph type="body" idx="1"/>
          </p:nvPr>
        </p:nvSpPr>
        <p:spPr>
          <a:xfrm>
            <a:off x="307492" y="4130103"/>
            <a:ext cx="6261652" cy="4593861"/>
          </a:xfrm>
          <a:noFill/>
          <a:ln/>
        </p:spPr>
        <p:txBody>
          <a:bodyPr/>
          <a:lstStyle/>
          <a:p>
            <a:endParaRPr lang="en-US" b="1"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Train</a:t>
            </a:r>
            <a:r>
              <a:rPr lang="en-US" b="1" baseline="0" dirty="0" smtClean="0"/>
              <a:t> the trainer – ripples out</a:t>
            </a:r>
            <a:endParaRPr lang="en-US" b="1"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Our purpose is to design a plan that is “sustainable” and that uses TEACHER LEADERSHIP </a:t>
            </a:r>
          </a:p>
          <a:p>
            <a:endParaRPr lang="en-US" b="1" baseline="0" dirty="0" smtClean="0"/>
          </a:p>
          <a:p>
            <a:r>
              <a:rPr lang="en-US" b="1" baseline="0" dirty="0" smtClean="0"/>
              <a:t>We want to branch out our plan to Align, Differentiate, and Impact our work in schools so Novice teachers are RETAINED and PROFICIENT!</a:t>
            </a:r>
          </a:p>
          <a:p>
            <a:r>
              <a:rPr lang="en-US" b="1" dirty="0" smtClean="0"/>
              <a:t>ALIGN- to State and National</a:t>
            </a:r>
            <a:r>
              <a:rPr lang="en-US" b="1" baseline="0" dirty="0" smtClean="0"/>
              <a:t> Standards – the Teacher Evaluation Rubric- and your District Action Plan to maintain a common language for the novice teachers and mentors.</a:t>
            </a:r>
            <a:endParaRPr lang="en-US" b="1" dirty="0" smtClean="0"/>
          </a:p>
          <a:p>
            <a:r>
              <a:rPr lang="en-US" b="1" dirty="0" smtClean="0"/>
              <a:t>DIFFERENTIATE your activities for Career Changers – First Classroom teachers and NEW to the district or grade level teachers so everyone isn’t doing the same thing! Modify activities</a:t>
            </a:r>
            <a:r>
              <a:rPr lang="en-US" b="1" baseline="0" dirty="0" smtClean="0"/>
              <a:t> as needed!</a:t>
            </a:r>
            <a:endParaRPr lang="en-US" b="1" dirty="0" smtClean="0"/>
          </a:p>
          <a:p>
            <a:r>
              <a:rPr lang="en-US" b="1" dirty="0" smtClean="0"/>
              <a:t>IMPACT</a:t>
            </a:r>
            <a:r>
              <a:rPr lang="en-US" b="1" baseline="0" dirty="0" smtClean="0"/>
              <a:t> – Focus your activities to retain novice teachers in the district and to change your school and district culture to one that supports novice teachers!  Remember the goal of mentoring is to impact STUDENT LEARNING!  All of this is for students!</a:t>
            </a:r>
            <a:endParaRPr lang="en-US" b="1" dirty="0" smtClean="0"/>
          </a:p>
          <a:p>
            <a:endParaRPr lang="en-US" b="1" baseline="0" dirty="0" smtClean="0"/>
          </a:p>
          <a:p>
            <a:r>
              <a:rPr lang="en-US" b="1" baseline="0" dirty="0" smtClean="0"/>
              <a:t>Go through the parts of the tree briefly highlighting the 3 key components that teacher leaders need to pay attention to in their vision and plan. </a:t>
            </a:r>
          </a:p>
          <a:p>
            <a:endParaRPr lang="en-US" b="1" baseline="0" dirty="0" smtClean="0"/>
          </a:p>
          <a:p>
            <a:r>
              <a:rPr lang="en-US" b="1" baseline="0" dirty="0" smtClean="0"/>
              <a:t>Teacher Leaders  -- – are the “roots” to keep this program alive after the RTTT funds are gone.  Principals and Superintendents come and go – but most often teacher leaders stay! This is an opportunity to dig deep by creating a District Action Plan that will be sustained.</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9349FF08-FF76-4533-AFD1-03448A6ADE0A}" type="slidenum">
              <a:rPr lang="en-US" smtClean="0"/>
              <a:pPr/>
              <a:t>4</a:t>
            </a:fld>
            <a:endParaRPr lang="en-US"/>
          </a:p>
        </p:txBody>
      </p:sp>
    </p:spTree>
    <p:extLst>
      <p:ext uri="{BB962C8B-B14F-4D97-AF65-F5344CB8AC3E}">
        <p14:creationId xmlns:p14="http://schemas.microsoft.com/office/powerpoint/2010/main" val="1941800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novice teacher needs and involvement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429073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marL="228600" indent="-228600">
              <a:buFont typeface="+mj-lt"/>
              <a:buNone/>
            </a:pPr>
            <a:endParaRPr lang="en-US" sz="1200" dirty="0"/>
          </a:p>
        </p:txBody>
      </p:sp>
      <p:sp>
        <p:nvSpPr>
          <p:cNvPr id="5" name="Slide Image Placeholder 4"/>
          <p:cNvSpPr>
            <a:spLocks noGrp="1" noRot="1" noChangeAspect="1"/>
          </p:cNvSpPr>
          <p:nvPr>
            <p:ph type="sldImg"/>
          </p:nvPr>
        </p:nvSpPr>
        <p:spPr>
          <a:xfrm>
            <a:off x="539750" y="503238"/>
            <a:ext cx="3143250" cy="2359025"/>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will explain how the survey was developed and why the questions were included. How it was delivered to</a:t>
            </a:r>
            <a:r>
              <a:rPr lang="en-US" baseline="0" dirty="0" smtClean="0"/>
              <a:t> students.</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15</a:t>
            </a:fld>
            <a:endParaRPr lang="en-US"/>
          </a:p>
        </p:txBody>
      </p:sp>
    </p:spTree>
    <p:extLst>
      <p:ext uri="{BB962C8B-B14F-4D97-AF65-F5344CB8AC3E}">
        <p14:creationId xmlns:p14="http://schemas.microsoft.com/office/powerpoint/2010/main" val="853494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16</a:t>
            </a:fld>
            <a:endParaRPr lang="en-US"/>
          </a:p>
        </p:txBody>
      </p:sp>
    </p:spTree>
    <p:extLst>
      <p:ext uri="{BB962C8B-B14F-4D97-AF65-F5344CB8AC3E}">
        <p14:creationId xmlns:p14="http://schemas.microsoft.com/office/powerpoint/2010/main" val="172959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Shonna</a:t>
            </a:r>
            <a:endParaRPr lang="en-US" dirty="0"/>
          </a:p>
        </p:txBody>
      </p:sp>
      <p:sp>
        <p:nvSpPr>
          <p:cNvPr id="4" name="Slide Number Placeholder 3"/>
          <p:cNvSpPr>
            <a:spLocks noGrp="1"/>
          </p:cNvSpPr>
          <p:nvPr>
            <p:ph type="sldNum" sz="quarter" idx="10"/>
          </p:nvPr>
        </p:nvSpPr>
        <p:spPr/>
        <p:txBody>
          <a:bodyPr/>
          <a:lstStyle/>
          <a:p>
            <a:fld id="{EB3CB0CC-3ACD-424F-8188-D4194262A3ED}" type="slidenum">
              <a:rPr lang="en-US" smtClean="0"/>
              <a:t>17</a:t>
            </a:fld>
            <a:endParaRPr lang="en-US"/>
          </a:p>
        </p:txBody>
      </p:sp>
    </p:spTree>
    <p:extLst>
      <p:ext uri="{BB962C8B-B14F-4D97-AF65-F5344CB8AC3E}">
        <p14:creationId xmlns:p14="http://schemas.microsoft.com/office/powerpoint/2010/main" val="84699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8/3/14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8/3/14</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8/3/14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8/3/14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57B281C-5159-4971-8228-52B9A72E9ED2}" type="datetimeFigureOut">
              <a:rPr lang="en-US" smtClean="0"/>
              <a:pPr/>
              <a:t>8/3/14</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3D6E5A2-EC83-451F-A719-9AC1370DD5CF}" type="slidenum">
              <a:rPr lang="en-US" smtClean="0"/>
              <a:pPr/>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650" r:id="rId16"/>
  </p:sldLayoutIdLst>
  <p:transition xmlns:p14="http://schemas.microsoft.com/office/powerpoint/2010/main" spd="slow">
    <p:wipe dir="d"/>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JPG"/><Relationship Id="rId12"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9" Type="http://schemas.openxmlformats.org/officeDocument/2006/relationships/image" Target="../media/image12.jpg"/><Relationship Id="rId10"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6.xml"/><Relationship Id="rId5" Type="http://schemas.openxmlformats.org/officeDocument/2006/relationships/notesSlide" Target="../notesSlides/notesSlide17.xml"/><Relationship Id="rId6" Type="http://schemas.openxmlformats.org/officeDocument/2006/relationships/image" Target="../media/image34.jpeg"/><Relationship Id="rId1" Type="http://schemas.openxmlformats.org/officeDocument/2006/relationships/tags" Target="../tags/tag2.xml"/><Relationship Id="rId2" Type="http://schemas.openxmlformats.org/officeDocument/2006/relationships/tags" Target="../tags/tag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1" Type="http://schemas.openxmlformats.org/officeDocument/2006/relationships/slideLayout" Target="../slideLayouts/slideLayout6.xml"/><Relationship Id="rId12" Type="http://schemas.openxmlformats.org/officeDocument/2006/relationships/notesSlide" Target="../notesSlides/notesSlide25.xml"/><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tags" Target="../tags/tag10.xml"/><Relationship Id="rId7" Type="http://schemas.openxmlformats.org/officeDocument/2006/relationships/tags" Target="../tags/tag11.xml"/><Relationship Id="rId8" Type="http://schemas.openxmlformats.org/officeDocument/2006/relationships/tags" Target="../tags/tag12.xml"/><Relationship Id="rId9" Type="http://schemas.openxmlformats.org/officeDocument/2006/relationships/tags" Target="../tags/tag13.xml"/><Relationship Id="rId10" Type="http://schemas.openxmlformats.org/officeDocument/2006/relationships/tags" Target="../tags/tag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6.xml"/><Relationship Id="rId5" Type="http://schemas.openxmlformats.org/officeDocument/2006/relationships/image" Target="../media/image39.jpeg"/><Relationship Id="rId1" Type="http://schemas.openxmlformats.org/officeDocument/2006/relationships/tags" Target="../tags/tag15.xml"/><Relationship Id="rId2" Type="http://schemas.openxmlformats.org/officeDocument/2006/relationships/tags" Target="../tags/tag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hoto-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00" y="0"/>
            <a:ext cx="3454400" cy="2590800"/>
          </a:xfrm>
          <a:prstGeom prst="rect">
            <a:avLst/>
          </a:prstGeom>
        </p:spPr>
      </p:pic>
      <p:sp>
        <p:nvSpPr>
          <p:cNvPr id="2" name="Title 1"/>
          <p:cNvSpPr>
            <a:spLocks noGrp="1"/>
          </p:cNvSpPr>
          <p:nvPr>
            <p:ph type="title"/>
          </p:nvPr>
        </p:nvSpPr>
        <p:spPr>
          <a:xfrm>
            <a:off x="765174" y="914400"/>
            <a:ext cx="7921626" cy="3505200"/>
          </a:xfrm>
        </p:spPr>
        <p:txBody>
          <a:bodyPr>
            <a:noAutofit/>
          </a:bodyPr>
          <a:lstStyle/>
          <a:p>
            <a:pPr algn="ctr"/>
            <a:r>
              <a:rPr lang="en-US" sz="4000" b="1" dirty="0" smtClean="0">
                <a:solidFill>
                  <a:schemeClr val="tx1"/>
                </a:solidFill>
              </a:rPr>
              <a:t/>
            </a:r>
            <a:br>
              <a:rPr lang="en-US" sz="4000" b="1" dirty="0" smtClean="0">
                <a:solidFill>
                  <a:schemeClr val="tx1"/>
                </a:solidFill>
              </a:rPr>
            </a:br>
            <a:r>
              <a:rPr lang="en-US" sz="4000" b="1" dirty="0"/>
              <a:t/>
            </a:r>
            <a:br>
              <a:rPr lang="en-US" sz="4000" b="1" dirty="0"/>
            </a:br>
            <a:r>
              <a:rPr lang="en-US" sz="4000" b="1" dirty="0" smtClean="0"/>
              <a:t/>
            </a:r>
            <a:br>
              <a:rPr lang="en-US" sz="4000" b="1" dirty="0" smtClean="0"/>
            </a:br>
            <a:endParaRPr lang="en-US" sz="4000" b="1" i="1" dirty="0">
              <a:solidFill>
                <a:srgbClr val="000000"/>
              </a:solidFill>
            </a:endParaRPr>
          </a:p>
        </p:txBody>
      </p:sp>
      <p:pic>
        <p:nvPicPr>
          <p:cNvPr id="5" name="Picture 4" descr="photo Shing Fan and Cara McCarth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743"/>
            <a:ext cx="2209800" cy="2946400"/>
          </a:xfrm>
          <a:prstGeom prst="rect">
            <a:avLst/>
          </a:prstGeom>
        </p:spPr>
      </p:pic>
      <p:pic>
        <p:nvPicPr>
          <p:cNvPr id="7" name="Picture 6" descr="IMG_067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4013200"/>
            <a:ext cx="2133600" cy="2844800"/>
          </a:xfrm>
          <a:prstGeom prst="rect">
            <a:avLst/>
          </a:prstGeom>
        </p:spPr>
      </p:pic>
      <p:pic>
        <p:nvPicPr>
          <p:cNvPr id="9" name="Picture 8" descr="photo-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05000"/>
            <a:ext cx="3048000" cy="2286000"/>
          </a:xfrm>
          <a:prstGeom prst="rect">
            <a:avLst/>
          </a:prstGeom>
        </p:spPr>
      </p:pic>
      <p:pic>
        <p:nvPicPr>
          <p:cNvPr id="10" name="Picture 9" descr="photo-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0"/>
            <a:ext cx="2916432" cy="2667000"/>
          </a:xfrm>
          <a:prstGeom prst="rect">
            <a:avLst/>
          </a:prstGeom>
        </p:spPr>
      </p:pic>
      <p:pic>
        <p:nvPicPr>
          <p:cNvPr id="12" name="Picture 11" descr="IMG_244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5" y="0"/>
            <a:ext cx="2540000" cy="1905000"/>
          </a:xfrm>
          <a:prstGeom prst="rect">
            <a:avLst/>
          </a:prstGeom>
        </p:spPr>
      </p:pic>
      <p:pic>
        <p:nvPicPr>
          <p:cNvPr id="14" name="Picture 13" descr="Max &amp; Angelica.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1489" y="2362200"/>
            <a:ext cx="2728821" cy="1819214"/>
          </a:xfrm>
          <a:prstGeom prst="rect">
            <a:avLst/>
          </a:prstGeom>
        </p:spPr>
      </p:pic>
      <p:pic>
        <p:nvPicPr>
          <p:cNvPr id="15" name="Picture 14" descr="dan and greg somerville.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775519">
            <a:off x="4064000" y="2562996"/>
            <a:ext cx="3454400" cy="2590800"/>
          </a:xfrm>
          <a:prstGeom prst="rect">
            <a:avLst/>
          </a:prstGeom>
        </p:spPr>
      </p:pic>
      <p:pic>
        <p:nvPicPr>
          <p:cNvPr id="16" name="Picture 15" descr="photo-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368300" y="4279900"/>
            <a:ext cx="2946400" cy="2209800"/>
          </a:xfrm>
          <a:prstGeom prst="rect">
            <a:avLst/>
          </a:prstGeom>
        </p:spPr>
      </p:pic>
      <p:pic>
        <p:nvPicPr>
          <p:cNvPr id="17" name="Picture 16" descr="phot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998338">
            <a:off x="1919686" y="2779609"/>
            <a:ext cx="3124200" cy="2343150"/>
          </a:xfrm>
          <a:prstGeom prst="rect">
            <a:avLst/>
          </a:prstGeom>
        </p:spPr>
      </p:pic>
      <p:sp>
        <p:nvSpPr>
          <p:cNvPr id="3" name="Content Placeholder 2"/>
          <p:cNvSpPr>
            <a:spLocks noGrp="1"/>
          </p:cNvSpPr>
          <p:nvPr>
            <p:ph idx="1"/>
          </p:nvPr>
        </p:nvSpPr>
        <p:spPr>
          <a:xfrm>
            <a:off x="1371600" y="4267200"/>
            <a:ext cx="6248400" cy="2590800"/>
          </a:xfrm>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sz="6200" b="1" dirty="0">
              <a:solidFill>
                <a:srgbClr val="FF0000"/>
              </a:solidFill>
            </a:endParaRPr>
          </a:p>
          <a:p>
            <a:pPr marL="0" indent="0" algn="ctr">
              <a:buNone/>
            </a:pPr>
            <a:r>
              <a:rPr lang="en-US" sz="6200" b="1" dirty="0" smtClean="0">
                <a:solidFill>
                  <a:srgbClr val="FF0000"/>
                </a:solidFill>
              </a:rPr>
              <a:t>MTA Summer </a:t>
            </a:r>
          </a:p>
          <a:p>
            <a:pPr marL="0" indent="0" algn="ctr">
              <a:buNone/>
            </a:pPr>
            <a:r>
              <a:rPr lang="en-US" sz="6200" b="1" dirty="0" smtClean="0">
                <a:solidFill>
                  <a:srgbClr val="FF0000"/>
                </a:solidFill>
              </a:rPr>
              <a:t>Conference 2014</a:t>
            </a:r>
          </a:p>
        </p:txBody>
      </p:sp>
    </p:spTree>
    <p:extLst>
      <p:ext uri="{BB962C8B-B14F-4D97-AF65-F5344CB8AC3E}">
        <p14:creationId xmlns:p14="http://schemas.microsoft.com/office/powerpoint/2010/main" val="375256684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457200"/>
            <a:ext cx="4200618" cy="819592"/>
          </a:xfrm>
        </p:spPr>
        <p:txBody>
          <a:bodyPr/>
          <a:lstStyle/>
          <a:p>
            <a:r>
              <a:rPr lang="en-US" sz="4000" b="1" dirty="0" smtClean="0"/>
              <a:t>Strategy 1</a:t>
            </a:r>
            <a:endParaRPr lang="en-US" sz="4000" b="1" dirty="0"/>
          </a:p>
        </p:txBody>
      </p:sp>
      <p:sp>
        <p:nvSpPr>
          <p:cNvPr id="3" name="Text Placeholder 2"/>
          <p:cNvSpPr>
            <a:spLocks noGrp="1"/>
          </p:cNvSpPr>
          <p:nvPr>
            <p:ph type="body" idx="1"/>
          </p:nvPr>
        </p:nvSpPr>
        <p:spPr>
          <a:xfrm>
            <a:off x="3200400" y="1676400"/>
            <a:ext cx="5509846" cy="1083328"/>
          </a:xfrm>
        </p:spPr>
        <p:txBody>
          <a:bodyPr>
            <a:noAutofit/>
          </a:bodyPr>
          <a:lstStyle/>
          <a:p>
            <a:pPr algn="r"/>
            <a:r>
              <a:rPr lang="en-US" sz="3200" b="1" dirty="0" smtClean="0">
                <a:effectLst/>
              </a:rPr>
              <a:t>Integrating </a:t>
            </a:r>
            <a:r>
              <a:rPr lang="en-US" sz="3200" b="1" dirty="0">
                <a:effectLst/>
              </a:rPr>
              <a:t>Student Voices into Mentoring Conversations </a:t>
            </a:r>
            <a:endParaRPr lang="en-US" sz="3200" dirty="0"/>
          </a:p>
        </p:txBody>
      </p:sp>
      <p:pic>
        <p:nvPicPr>
          <p:cNvPr id="4" name="Picture 3" descr="Screen Shot 2014-02-07 at 2.39.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4" y="3963689"/>
            <a:ext cx="4124516" cy="2400598"/>
          </a:xfrm>
          <a:prstGeom prst="rect">
            <a:avLst/>
          </a:prstGeom>
        </p:spPr>
      </p:pic>
    </p:spTree>
    <p:extLst>
      <p:ext uri="{BB962C8B-B14F-4D97-AF65-F5344CB8AC3E}">
        <p14:creationId xmlns:p14="http://schemas.microsoft.com/office/powerpoint/2010/main" val="40302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826" y="-748193"/>
            <a:ext cx="10623826" cy="7606193"/>
          </a:xfrm>
          <a:prstGeom prst="rect">
            <a:avLst/>
          </a:prstGeom>
        </p:spPr>
      </p:pic>
      <p:sp>
        <p:nvSpPr>
          <p:cNvPr id="5" name="TextBox 4"/>
          <p:cNvSpPr txBox="1"/>
          <p:nvPr/>
        </p:nvSpPr>
        <p:spPr>
          <a:xfrm>
            <a:off x="1557126" y="1612347"/>
            <a:ext cx="5554870" cy="1938992"/>
          </a:xfrm>
          <a:prstGeom prst="rect">
            <a:avLst/>
          </a:prstGeom>
          <a:noFill/>
        </p:spPr>
        <p:txBody>
          <a:bodyPr wrap="square" rtlCol="0">
            <a:spAutoFit/>
          </a:bodyPr>
          <a:lstStyle/>
          <a:p>
            <a:pPr algn="ctr"/>
            <a:r>
              <a:rPr lang="en-US" sz="4000" u="sng" dirty="0" smtClean="0">
                <a:solidFill>
                  <a:srgbClr val="FFFF00"/>
                </a:solidFill>
              </a:rPr>
              <a:t>Using Online Surveys for Middle and High School Students</a:t>
            </a:r>
            <a:endParaRPr lang="en-US" sz="4000" u="sng" dirty="0">
              <a:solidFill>
                <a:srgbClr val="FFFF00"/>
              </a:solidFill>
            </a:endParaRPr>
          </a:p>
        </p:txBody>
      </p:sp>
    </p:spTree>
    <p:extLst>
      <p:ext uri="{BB962C8B-B14F-4D97-AF65-F5344CB8AC3E}">
        <p14:creationId xmlns:p14="http://schemas.microsoft.com/office/powerpoint/2010/main" val="73041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27 at 3.44.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95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27 at 3.38.0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8276" y="1648239"/>
            <a:ext cx="8702215" cy="4121617"/>
          </a:xfrm>
          <a:prstGeom prst="rect">
            <a:avLst/>
          </a:prstGeom>
        </p:spPr>
      </p:pic>
      <p:sp>
        <p:nvSpPr>
          <p:cNvPr id="3" name="TextBox 2"/>
          <p:cNvSpPr txBox="1"/>
          <p:nvPr/>
        </p:nvSpPr>
        <p:spPr>
          <a:xfrm>
            <a:off x="3119783" y="177224"/>
            <a:ext cx="7167217" cy="584776"/>
          </a:xfrm>
          <a:prstGeom prst="rect">
            <a:avLst/>
          </a:prstGeom>
          <a:noFill/>
        </p:spPr>
        <p:txBody>
          <a:bodyPr wrap="square" rtlCol="0">
            <a:spAutoFit/>
          </a:bodyPr>
          <a:lstStyle/>
          <a:p>
            <a:pPr algn="ctr"/>
            <a:r>
              <a:rPr lang="en-US" sz="3200" dirty="0" smtClean="0">
                <a:solidFill>
                  <a:schemeClr val="bg1"/>
                </a:solidFill>
              </a:rPr>
              <a:t>Online Survey Feedback</a:t>
            </a:r>
            <a:endParaRPr lang="en-US" sz="3200" dirty="0">
              <a:solidFill>
                <a:schemeClr val="bg1"/>
              </a:solidFill>
            </a:endParaRPr>
          </a:p>
        </p:txBody>
      </p:sp>
    </p:spTree>
    <p:extLst>
      <p:ext uri="{BB962C8B-B14F-4D97-AF65-F5344CB8AC3E}">
        <p14:creationId xmlns:p14="http://schemas.microsoft.com/office/powerpoint/2010/main" val="420914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047" y="0"/>
            <a:ext cx="5064953" cy="1695631"/>
          </a:xfrm>
        </p:spPr>
        <p:txBody>
          <a:bodyPr/>
          <a:lstStyle/>
          <a:p>
            <a:r>
              <a:rPr lang="en-US" sz="4000" dirty="0" smtClean="0"/>
              <a:t>Online Survey Feedback</a:t>
            </a:r>
            <a:endParaRPr lang="en-US" sz="4000" dirty="0"/>
          </a:p>
        </p:txBody>
      </p:sp>
      <p:sp>
        <p:nvSpPr>
          <p:cNvPr id="3" name="Content Placeholder 2"/>
          <p:cNvSpPr>
            <a:spLocks noGrp="1"/>
          </p:cNvSpPr>
          <p:nvPr>
            <p:ph idx="1"/>
          </p:nvPr>
        </p:nvSpPr>
        <p:spPr>
          <a:xfrm>
            <a:off x="3429000" y="2693989"/>
            <a:ext cx="4946602" cy="1408112"/>
          </a:xfrm>
        </p:spPr>
        <p:txBody>
          <a:bodyPr>
            <a:normAutofit/>
          </a:bodyPr>
          <a:lstStyle/>
          <a:p>
            <a:pPr marL="0" indent="0" algn="ctr">
              <a:buNone/>
            </a:pPr>
            <a:r>
              <a:rPr lang="en-US" sz="2400" b="1" dirty="0" smtClean="0">
                <a:solidFill>
                  <a:schemeClr val="tx1"/>
                </a:solidFill>
              </a:rPr>
              <a:t>“She helps me when I don’t know what to do.  I know I can talk to her if I need to.”</a:t>
            </a:r>
            <a:endParaRPr lang="en-US" sz="2400" b="1" dirty="0">
              <a:solidFill>
                <a:schemeClr val="tx1"/>
              </a:solidFill>
            </a:endParaRPr>
          </a:p>
        </p:txBody>
      </p:sp>
      <p:pic>
        <p:nvPicPr>
          <p:cNvPr id="4" name="Picture 3" descr="Student-Teacher-Conversation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023" y="1404751"/>
            <a:ext cx="2703577" cy="4050845"/>
          </a:xfrm>
          <a:prstGeom prst="rect">
            <a:avLst/>
          </a:prstGeom>
        </p:spPr>
      </p:pic>
    </p:spTree>
    <p:extLst>
      <p:ext uri="{BB962C8B-B14F-4D97-AF65-F5344CB8AC3E}">
        <p14:creationId xmlns:p14="http://schemas.microsoft.com/office/powerpoint/2010/main" val="264296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9539" y="152400"/>
            <a:ext cx="7432261" cy="646331"/>
          </a:xfrm>
          <a:prstGeom prst="rect">
            <a:avLst/>
          </a:prstGeom>
          <a:noFill/>
        </p:spPr>
        <p:txBody>
          <a:bodyPr wrap="square" rtlCol="0">
            <a:spAutoFit/>
          </a:bodyPr>
          <a:lstStyle/>
          <a:p>
            <a:pPr algn="ctr"/>
            <a:r>
              <a:rPr lang="en-US" sz="3600" dirty="0" smtClean="0">
                <a:solidFill>
                  <a:srgbClr val="FFFFFF"/>
                </a:solidFill>
              </a:rPr>
              <a:t>Elementary Survey</a:t>
            </a:r>
            <a:endParaRPr lang="en-US" sz="3600" dirty="0">
              <a:solidFill>
                <a:srgbClr val="FFFFFF"/>
              </a:solidFill>
            </a:endParaRPr>
          </a:p>
        </p:txBody>
      </p:sp>
      <p:pic>
        <p:nvPicPr>
          <p:cNvPr id="3" name="Picture 2" descr="Screen shot 2014-01-27 at 3.57.10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44556" y="1422399"/>
            <a:ext cx="3666707" cy="4715565"/>
          </a:xfrm>
          <a:prstGeom prst="rect">
            <a:avLst/>
          </a:prstGeom>
        </p:spPr>
      </p:pic>
    </p:spTree>
    <p:extLst>
      <p:ext uri="{BB962C8B-B14F-4D97-AF65-F5344CB8AC3E}">
        <p14:creationId xmlns:p14="http://schemas.microsoft.com/office/powerpoint/2010/main" val="362830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2-07 at 2.4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086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56431" cy="1947576"/>
          </a:xfrm>
        </p:spPr>
        <p:txBody>
          <a:bodyPr>
            <a:noAutofit/>
          </a:bodyPr>
          <a:lstStyle/>
          <a:p>
            <a:pPr algn="r"/>
            <a:r>
              <a:rPr lang="en-US" sz="4800" dirty="0"/>
              <a:t>What </a:t>
            </a:r>
            <a:r>
              <a:rPr lang="en-US" sz="4800" dirty="0" smtClean="0"/>
              <a:t>We </a:t>
            </a:r>
            <a:r>
              <a:rPr lang="en-US" sz="4800" dirty="0"/>
              <a:t>L</a:t>
            </a:r>
            <a:r>
              <a:rPr lang="en-US" sz="4800" dirty="0" smtClean="0"/>
              <a:t>earned </a:t>
            </a:r>
            <a:r>
              <a:rPr lang="en-US" sz="4800" dirty="0"/>
              <a:t>A</a:t>
            </a:r>
            <a:r>
              <a:rPr lang="en-US" sz="4800" dirty="0" smtClean="0"/>
              <a:t>bout </a:t>
            </a:r>
            <a:r>
              <a:rPr lang="en-US" sz="4800" dirty="0"/>
              <a:t/>
            </a:r>
            <a:br>
              <a:rPr lang="en-US" sz="4800" dirty="0"/>
            </a:br>
            <a:r>
              <a:rPr lang="en-US" sz="4800" dirty="0" smtClean="0"/>
              <a:t>Anonymous </a:t>
            </a:r>
            <a:r>
              <a:rPr lang="en-US" sz="4800" dirty="0"/>
              <a:t>S</a:t>
            </a:r>
            <a:r>
              <a:rPr lang="en-US" sz="4800" dirty="0" smtClean="0"/>
              <a:t>urveys</a:t>
            </a:r>
            <a:endParaRPr lang="en-US" sz="4800" dirty="0"/>
          </a:p>
        </p:txBody>
      </p:sp>
      <p:sp>
        <p:nvSpPr>
          <p:cNvPr id="3" name="Content Placeholder 2"/>
          <p:cNvSpPr>
            <a:spLocks noGrp="1"/>
          </p:cNvSpPr>
          <p:nvPr>
            <p:ph idx="1"/>
          </p:nvPr>
        </p:nvSpPr>
        <p:spPr>
          <a:xfrm>
            <a:off x="1295400" y="2743200"/>
            <a:ext cx="6547844" cy="3247247"/>
          </a:xfrm>
        </p:spPr>
        <p:txBody>
          <a:bodyPr>
            <a:noAutofit/>
          </a:bodyPr>
          <a:lstStyle/>
          <a:p>
            <a:pPr marL="0" indent="0" algn="ctr">
              <a:buNone/>
            </a:pPr>
            <a:r>
              <a:rPr lang="en-US" sz="4000" b="1" dirty="0"/>
              <a:t>T</a:t>
            </a:r>
            <a:r>
              <a:rPr lang="en-US" sz="4000" b="1" dirty="0" smtClean="0"/>
              <a:t>eachers’ confidence increased based on responses from students when it indicated proficiency</a:t>
            </a:r>
            <a:endParaRPr lang="en-US" sz="4000" b="1" dirty="0"/>
          </a:p>
        </p:txBody>
      </p:sp>
    </p:spTree>
    <p:extLst>
      <p:ext uri="{BB962C8B-B14F-4D97-AF65-F5344CB8AC3E}">
        <p14:creationId xmlns:p14="http://schemas.microsoft.com/office/powerpoint/2010/main" val="199449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971800"/>
            <a:ext cx="6547843" cy="3223801"/>
          </a:xfrm>
        </p:spPr>
        <p:txBody>
          <a:bodyPr>
            <a:noAutofit/>
          </a:bodyPr>
          <a:lstStyle/>
          <a:p>
            <a:pPr marL="0" indent="0" algn="ctr">
              <a:buNone/>
            </a:pPr>
            <a:r>
              <a:rPr lang="en-US" sz="4000" b="1" dirty="0"/>
              <a:t>F</a:t>
            </a:r>
            <a:r>
              <a:rPr lang="en-US" sz="4000" b="1" dirty="0" smtClean="0"/>
              <a:t>eedback from the students motivated teachers to reflect and change their practices!</a:t>
            </a:r>
            <a:endParaRPr lang="en-US" sz="4000" b="1" dirty="0"/>
          </a:p>
        </p:txBody>
      </p:sp>
      <p:sp>
        <p:nvSpPr>
          <p:cNvPr id="6" name="Title 1"/>
          <p:cNvSpPr txBox="1">
            <a:spLocks/>
          </p:cNvSpPr>
          <p:nvPr/>
        </p:nvSpPr>
        <p:spPr>
          <a:xfrm>
            <a:off x="0" y="0"/>
            <a:ext cx="8956431" cy="1947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smtClean="0"/>
              <a:t>What We Learned About </a:t>
            </a:r>
            <a:br>
              <a:rPr lang="en-US" sz="4800" smtClean="0"/>
            </a:br>
            <a:r>
              <a:rPr lang="en-US" sz="4800" smtClean="0"/>
              <a:t>Anonymous Surveys</a:t>
            </a:r>
            <a:endParaRPr lang="en-US" sz="4800" dirty="0"/>
          </a:p>
        </p:txBody>
      </p:sp>
    </p:spTree>
    <p:extLst>
      <p:ext uri="{BB962C8B-B14F-4D97-AF65-F5344CB8AC3E}">
        <p14:creationId xmlns:p14="http://schemas.microsoft.com/office/powerpoint/2010/main" val="37744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819400"/>
            <a:ext cx="6893169" cy="3182815"/>
          </a:xfrm>
        </p:spPr>
        <p:txBody>
          <a:bodyPr>
            <a:noAutofit/>
          </a:bodyPr>
          <a:lstStyle/>
          <a:p>
            <a:pPr marL="0" indent="0" algn="ctr">
              <a:buNone/>
            </a:pPr>
            <a:r>
              <a:rPr lang="en-US" sz="4000" b="1" dirty="0" smtClean="0"/>
              <a:t>The data yielded by the student surveys provides information that the teacher would otherwise not be able to access</a:t>
            </a:r>
            <a:endParaRPr lang="en-US" sz="4000" b="1" dirty="0"/>
          </a:p>
        </p:txBody>
      </p:sp>
      <p:sp>
        <p:nvSpPr>
          <p:cNvPr id="6" name="Title 1"/>
          <p:cNvSpPr>
            <a:spLocks noGrp="1"/>
          </p:cNvSpPr>
          <p:nvPr>
            <p:ph type="title"/>
          </p:nvPr>
        </p:nvSpPr>
        <p:spPr>
          <a:xfrm>
            <a:off x="0" y="0"/>
            <a:ext cx="8956431" cy="1947576"/>
          </a:xfrm>
        </p:spPr>
        <p:txBody>
          <a:bodyPr>
            <a:noAutofit/>
          </a:bodyPr>
          <a:lstStyle/>
          <a:p>
            <a:pPr algn="r"/>
            <a:r>
              <a:rPr lang="en-US" sz="4800" dirty="0"/>
              <a:t>What </a:t>
            </a:r>
            <a:r>
              <a:rPr lang="en-US" sz="4800" dirty="0" smtClean="0"/>
              <a:t>We </a:t>
            </a:r>
            <a:r>
              <a:rPr lang="en-US" sz="4800" dirty="0"/>
              <a:t>L</a:t>
            </a:r>
            <a:r>
              <a:rPr lang="en-US" sz="4800" dirty="0" smtClean="0"/>
              <a:t>earned </a:t>
            </a:r>
            <a:r>
              <a:rPr lang="en-US" sz="4800" dirty="0"/>
              <a:t>A</a:t>
            </a:r>
            <a:r>
              <a:rPr lang="en-US" sz="4800" dirty="0" smtClean="0"/>
              <a:t>bout </a:t>
            </a:r>
            <a:r>
              <a:rPr lang="en-US" sz="4800" dirty="0"/>
              <a:t/>
            </a:r>
            <a:br>
              <a:rPr lang="en-US" sz="4800" dirty="0"/>
            </a:br>
            <a:r>
              <a:rPr lang="en-US" sz="4800" dirty="0" smtClean="0"/>
              <a:t>Anonymous </a:t>
            </a:r>
            <a:r>
              <a:rPr lang="en-US" sz="4800" dirty="0"/>
              <a:t>S</a:t>
            </a:r>
            <a:r>
              <a:rPr lang="en-US" sz="4800" dirty="0" smtClean="0"/>
              <a:t>urveys</a:t>
            </a:r>
            <a:endParaRPr lang="en-US" sz="4800" dirty="0"/>
          </a:p>
        </p:txBody>
      </p:sp>
    </p:spTree>
    <p:extLst>
      <p:ext uri="{BB962C8B-B14F-4D97-AF65-F5344CB8AC3E}">
        <p14:creationId xmlns:p14="http://schemas.microsoft.com/office/powerpoint/2010/main" val="51161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Developing </a:t>
            </a:r>
            <a:r>
              <a:rPr lang="en-US" dirty="0" smtClean="0"/>
              <a:t>Social and </a:t>
            </a:r>
            <a:r>
              <a:rPr lang="en-US" dirty="0" smtClean="0"/>
              <a:t>Emotional Awareness in All Teachers</a:t>
            </a:r>
            <a:endParaRPr lang="en-US" dirty="0"/>
          </a:p>
        </p:txBody>
      </p:sp>
      <p:sp>
        <p:nvSpPr>
          <p:cNvPr id="3" name="Subtitle 2"/>
          <p:cNvSpPr>
            <a:spLocks noGrp="1"/>
          </p:cNvSpPr>
          <p:nvPr>
            <p:ph type="subTitle" idx="1"/>
          </p:nvPr>
        </p:nvSpPr>
        <p:spPr/>
        <p:txBody>
          <a:bodyPr>
            <a:normAutofit/>
          </a:bodyPr>
          <a:lstStyle/>
          <a:p>
            <a:r>
              <a:rPr lang="en-US" sz="2800" dirty="0" smtClean="0"/>
              <a:t>1:45- 5:00 PM</a:t>
            </a:r>
            <a:endParaRPr lang="en-US" sz="2800" dirty="0"/>
          </a:p>
        </p:txBody>
      </p:sp>
    </p:spTree>
    <p:extLst>
      <p:ext uri="{BB962C8B-B14F-4D97-AF65-F5344CB8AC3E}">
        <p14:creationId xmlns:p14="http://schemas.microsoft.com/office/powerpoint/2010/main" val="1289567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writing-penc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722" y="7227"/>
            <a:ext cx="4315278" cy="2980500"/>
          </a:xfrm>
          <a:prstGeom prst="rect">
            <a:avLst/>
          </a:prstGeom>
        </p:spPr>
      </p:pic>
      <p:sp>
        <p:nvSpPr>
          <p:cNvPr id="2" name="TextBox 1"/>
          <p:cNvSpPr txBox="1"/>
          <p:nvPr/>
        </p:nvSpPr>
        <p:spPr>
          <a:xfrm>
            <a:off x="0" y="2362200"/>
            <a:ext cx="6705600" cy="3170099"/>
          </a:xfrm>
          <a:prstGeom prst="rect">
            <a:avLst/>
          </a:prstGeom>
          <a:noFill/>
        </p:spPr>
        <p:txBody>
          <a:bodyPr wrap="square" rtlCol="0">
            <a:spAutoFit/>
          </a:bodyPr>
          <a:lstStyle/>
          <a:p>
            <a:r>
              <a:rPr lang="en-US" sz="4000" b="1" dirty="0" smtClean="0"/>
              <a:t>How would you use Student Surveys in your context? </a:t>
            </a:r>
          </a:p>
          <a:p>
            <a:endParaRPr lang="en-US" sz="4000" b="1" dirty="0" smtClean="0"/>
          </a:p>
          <a:p>
            <a:r>
              <a:rPr lang="en-US" sz="4000" b="1" dirty="0" smtClean="0"/>
              <a:t>Notes </a:t>
            </a:r>
          </a:p>
          <a:p>
            <a:r>
              <a:rPr lang="en-US" sz="4000" b="1" dirty="0" smtClean="0">
                <a:solidFill>
                  <a:schemeClr val="accent1">
                    <a:lumMod val="75000"/>
                  </a:schemeClr>
                </a:solidFill>
              </a:rPr>
              <a:t>Strategy 1</a:t>
            </a:r>
            <a:endParaRPr lang="en-US" sz="4000" b="1" dirty="0">
              <a:solidFill>
                <a:schemeClr val="accent1">
                  <a:lumMod val="75000"/>
                </a:schemeClr>
              </a:solidFill>
            </a:endParaRPr>
          </a:p>
        </p:txBody>
      </p:sp>
    </p:spTree>
    <p:extLst>
      <p:ext uri="{BB962C8B-B14F-4D97-AF65-F5344CB8AC3E}">
        <p14:creationId xmlns:p14="http://schemas.microsoft.com/office/powerpoint/2010/main" val="332318197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381000"/>
            <a:ext cx="4200618" cy="1582729"/>
          </a:xfrm>
        </p:spPr>
        <p:txBody>
          <a:bodyPr/>
          <a:lstStyle/>
          <a:p>
            <a:pPr algn="r"/>
            <a:r>
              <a:rPr lang="en-US" b="1" dirty="0" smtClean="0"/>
              <a:t>Strategy 2</a:t>
            </a:r>
            <a:endParaRPr lang="en-US" b="1" dirty="0"/>
          </a:p>
        </p:txBody>
      </p:sp>
      <p:sp>
        <p:nvSpPr>
          <p:cNvPr id="3" name="Text Placeholder 2"/>
          <p:cNvSpPr>
            <a:spLocks noGrp="1"/>
          </p:cNvSpPr>
          <p:nvPr>
            <p:ph type="body" idx="1"/>
          </p:nvPr>
        </p:nvSpPr>
        <p:spPr>
          <a:xfrm>
            <a:off x="3581400" y="838200"/>
            <a:ext cx="5275385" cy="2086708"/>
          </a:xfrm>
        </p:spPr>
        <p:txBody>
          <a:bodyPr>
            <a:noAutofit/>
          </a:bodyPr>
          <a:lstStyle/>
          <a:p>
            <a:pPr algn="r"/>
            <a:r>
              <a:rPr lang="en-US" sz="3600" b="1" dirty="0">
                <a:effectLst/>
              </a:rPr>
              <a:t>Mentor </a:t>
            </a:r>
            <a:r>
              <a:rPr lang="en-US" sz="3600" b="1" dirty="0" smtClean="0">
                <a:effectLst/>
              </a:rPr>
              <a:t>Led </a:t>
            </a:r>
          </a:p>
          <a:p>
            <a:pPr algn="r"/>
            <a:r>
              <a:rPr lang="en-US" sz="3600" b="1" dirty="0" smtClean="0">
                <a:effectLst/>
              </a:rPr>
              <a:t>Problem-Solving </a:t>
            </a:r>
            <a:r>
              <a:rPr lang="en-US" sz="3600" b="1" dirty="0">
                <a:effectLst/>
              </a:rPr>
              <a:t>Groups </a:t>
            </a:r>
            <a:endParaRPr lang="en-US" sz="3600" dirty="0"/>
          </a:p>
        </p:txBody>
      </p:sp>
      <p:pic>
        <p:nvPicPr>
          <p:cNvPr id="4" name="Picture 3" descr="Screen shot 2014-02-04 at 2.54.5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83" y="4202216"/>
            <a:ext cx="4526264" cy="2546024"/>
          </a:xfrm>
          <a:prstGeom prst="rect">
            <a:avLst/>
          </a:prstGeom>
        </p:spPr>
      </p:pic>
    </p:spTree>
    <p:extLst>
      <p:ext uri="{BB962C8B-B14F-4D97-AF65-F5344CB8AC3E}">
        <p14:creationId xmlns:p14="http://schemas.microsoft.com/office/powerpoint/2010/main" val="7219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42399" y="2438400"/>
            <a:ext cx="3420264" cy="1312985"/>
          </a:xfrm>
        </p:spPr>
        <p:txBody>
          <a:bodyPr>
            <a:normAutofit fontScale="90000"/>
          </a:bodyPr>
          <a:lstStyle/>
          <a:p>
            <a:r>
              <a:rPr lang="en-US" dirty="0" smtClean="0"/>
              <a:t>Problems </a:t>
            </a:r>
            <a:r>
              <a:rPr lang="en-US" i="1" dirty="0" smtClean="0"/>
              <a:t>to Possibilities</a:t>
            </a:r>
            <a:endParaRPr lang="en-US" i="1" dirty="0"/>
          </a:p>
        </p:txBody>
      </p:sp>
      <p:pic>
        <p:nvPicPr>
          <p:cNvPr id="3" name="Picture 2" descr="Screen Shot 2014-02-07 at 3.53.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59" y="2132468"/>
            <a:ext cx="3460640" cy="2430385"/>
          </a:xfrm>
          <a:prstGeom prst="rect">
            <a:avLst/>
          </a:prstGeom>
        </p:spPr>
      </p:pic>
    </p:spTree>
    <p:extLst>
      <p:ext uri="{BB962C8B-B14F-4D97-AF65-F5344CB8AC3E}">
        <p14:creationId xmlns:p14="http://schemas.microsoft.com/office/powerpoint/2010/main" val="171486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2-07 at 2.53.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334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riting-penc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722" y="7227"/>
            <a:ext cx="4315278" cy="2980500"/>
          </a:xfrm>
          <a:prstGeom prst="rect">
            <a:avLst/>
          </a:prstGeom>
        </p:spPr>
      </p:pic>
      <p:sp>
        <p:nvSpPr>
          <p:cNvPr id="2" name="TextBox 1"/>
          <p:cNvSpPr txBox="1"/>
          <p:nvPr/>
        </p:nvSpPr>
        <p:spPr>
          <a:xfrm>
            <a:off x="0" y="2362200"/>
            <a:ext cx="6705600" cy="3785652"/>
          </a:xfrm>
          <a:prstGeom prst="rect">
            <a:avLst/>
          </a:prstGeom>
          <a:noFill/>
        </p:spPr>
        <p:txBody>
          <a:bodyPr wrap="square" rtlCol="0">
            <a:spAutoFit/>
          </a:bodyPr>
          <a:lstStyle/>
          <a:p>
            <a:r>
              <a:rPr lang="en-US" sz="4000" b="1" dirty="0" smtClean="0"/>
              <a:t>How would you use </a:t>
            </a:r>
            <a:r>
              <a:rPr lang="en-US" sz="4000" b="1" dirty="0" smtClean="0"/>
              <a:t>“Problem Solving” Group </a:t>
            </a:r>
            <a:r>
              <a:rPr lang="en-US" sz="4000" b="1" dirty="0" smtClean="0"/>
              <a:t>Mentoring in your context? </a:t>
            </a:r>
          </a:p>
          <a:p>
            <a:endParaRPr lang="en-US" sz="4000" b="1" dirty="0" smtClean="0"/>
          </a:p>
          <a:p>
            <a:r>
              <a:rPr lang="en-US" sz="4000" b="1" dirty="0" smtClean="0"/>
              <a:t>Notes </a:t>
            </a:r>
          </a:p>
          <a:p>
            <a:r>
              <a:rPr lang="en-US" sz="4000" b="1" dirty="0" smtClean="0">
                <a:solidFill>
                  <a:schemeClr val="accent1">
                    <a:lumMod val="75000"/>
                  </a:schemeClr>
                </a:solidFill>
              </a:rPr>
              <a:t>Strategy 2</a:t>
            </a:r>
            <a:endParaRPr lang="en-US" sz="4000" b="1" dirty="0">
              <a:solidFill>
                <a:schemeClr val="accent1">
                  <a:lumMod val="75000"/>
                </a:schemeClr>
              </a:solidFill>
            </a:endParaRPr>
          </a:p>
        </p:txBody>
      </p:sp>
    </p:spTree>
    <p:extLst>
      <p:ext uri="{BB962C8B-B14F-4D97-AF65-F5344CB8AC3E}">
        <p14:creationId xmlns:p14="http://schemas.microsoft.com/office/powerpoint/2010/main" val="56442789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381000"/>
            <a:ext cx="4200618" cy="817902"/>
          </a:xfrm>
        </p:spPr>
        <p:txBody>
          <a:bodyPr/>
          <a:lstStyle/>
          <a:p>
            <a:pPr algn="r"/>
            <a:r>
              <a:rPr lang="en-US" sz="4000" b="1" dirty="0" smtClean="0"/>
              <a:t>Strategy 3</a:t>
            </a:r>
            <a:endParaRPr lang="en-US" sz="4000" b="1" dirty="0"/>
          </a:p>
        </p:txBody>
      </p:sp>
      <p:sp>
        <p:nvSpPr>
          <p:cNvPr id="3" name="Text Placeholder 2"/>
          <p:cNvSpPr>
            <a:spLocks noGrp="1"/>
          </p:cNvSpPr>
          <p:nvPr>
            <p:ph type="body" idx="1"/>
          </p:nvPr>
        </p:nvSpPr>
        <p:spPr>
          <a:xfrm>
            <a:off x="2438400" y="1547048"/>
            <a:ext cx="6491262" cy="1272352"/>
          </a:xfrm>
        </p:spPr>
        <p:txBody>
          <a:bodyPr>
            <a:noAutofit/>
          </a:bodyPr>
          <a:lstStyle/>
          <a:p>
            <a:pPr algn="r"/>
            <a:r>
              <a:rPr lang="en-US" sz="3600" b="1" dirty="0">
                <a:effectLst/>
              </a:rPr>
              <a:t>Novice Teachers as </a:t>
            </a:r>
            <a:r>
              <a:rPr lang="en-US" sz="3600" b="1" dirty="0" smtClean="0">
                <a:effectLst/>
              </a:rPr>
              <a:t>Emerging Leaders: Sharing </a:t>
            </a:r>
            <a:r>
              <a:rPr lang="en-US" sz="3600" b="1" dirty="0">
                <a:effectLst/>
              </a:rPr>
              <a:t>Best </a:t>
            </a:r>
            <a:r>
              <a:rPr lang="en-US" sz="3600" b="1" dirty="0" smtClean="0">
                <a:effectLst/>
              </a:rPr>
              <a:t>Practices</a:t>
            </a:r>
            <a:endParaRPr lang="en-US" sz="3600" dirty="0"/>
          </a:p>
        </p:txBody>
      </p:sp>
      <p:pic>
        <p:nvPicPr>
          <p:cNvPr id="4" name="Picture 3" descr="Screen shot 2014-02-04 at 2.57.3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66" y="4585033"/>
            <a:ext cx="3724182" cy="2094852"/>
          </a:xfrm>
          <a:prstGeom prst="rect">
            <a:avLst/>
          </a:prstGeom>
        </p:spPr>
      </p:pic>
    </p:spTree>
    <p:extLst>
      <p:ext uri="{BB962C8B-B14F-4D97-AF65-F5344CB8AC3E}">
        <p14:creationId xmlns:p14="http://schemas.microsoft.com/office/powerpoint/2010/main" val="199732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2-07 at 2.5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848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pPr algn="l"/>
            <a:r>
              <a:rPr lang="en-US" i="1" dirty="0" smtClean="0"/>
              <a:t>How can we use group mentoring in our District Plan?</a:t>
            </a:r>
            <a:endParaRPr lang="en-US" i="1" dirty="0"/>
          </a:p>
        </p:txBody>
      </p:sp>
      <p:sp>
        <p:nvSpPr>
          <p:cNvPr id="3" name="Subtitle 2"/>
          <p:cNvSpPr>
            <a:spLocks noGrp="1"/>
          </p:cNvSpPr>
          <p:nvPr>
            <p:ph type="subTitle" idx="4294967295"/>
            <p:custDataLst>
              <p:tags r:id="rId3"/>
            </p:custDataLst>
          </p:nvPr>
        </p:nvSpPr>
        <p:spPr>
          <a:xfrm>
            <a:off x="304800" y="2895600"/>
            <a:ext cx="4572000" cy="2514600"/>
          </a:xfrm>
        </p:spPr>
        <p:txBody>
          <a:bodyPr>
            <a:normAutofit/>
          </a:bodyPr>
          <a:lstStyle/>
          <a:p>
            <a:pPr algn="l"/>
            <a:r>
              <a:rPr lang="en-US" sz="2400" b="1" i="1" dirty="0" smtClean="0">
                <a:solidFill>
                  <a:srgbClr val="0000FF"/>
                </a:solidFill>
                <a:latin typeface="+mn-lt"/>
              </a:rPr>
              <a:t>Meeting the 50 hour requirement in years 2 and 3!</a:t>
            </a:r>
          </a:p>
          <a:p>
            <a:pPr algn="l"/>
            <a:r>
              <a:rPr lang="en-US" sz="2400" b="1" i="1" dirty="0" smtClean="0">
                <a:solidFill>
                  <a:srgbClr val="0000FF"/>
                </a:solidFill>
                <a:latin typeface="+mn-lt"/>
              </a:rPr>
              <a:t>Supporting novice teacher leaders in years 1-3!</a:t>
            </a:r>
          </a:p>
          <a:p>
            <a:pPr algn="l"/>
            <a:r>
              <a:rPr lang="en-US" sz="2400" b="1" i="1" dirty="0" smtClean="0">
                <a:solidFill>
                  <a:srgbClr val="0000FF"/>
                </a:solidFill>
                <a:latin typeface="+mn-lt"/>
              </a:rPr>
              <a:t>Establishing problem solving groups in years 1-3!</a:t>
            </a:r>
            <a:endParaRPr lang="en-US" sz="2400" b="1" i="1" dirty="0">
              <a:solidFill>
                <a:srgbClr val="0000FF"/>
              </a:solidFill>
              <a:latin typeface="+mn-lt"/>
            </a:endParaRPr>
          </a:p>
        </p:txBody>
      </p:sp>
      <p:pic>
        <p:nvPicPr>
          <p:cNvPr id="4" name="Picture 3" descr="group mentoring.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667000"/>
            <a:ext cx="3810000" cy="3714750"/>
          </a:xfrm>
          <a:prstGeom prst="rect">
            <a:avLst/>
          </a:prstGeom>
        </p:spPr>
      </p:pic>
    </p:spTree>
    <p:custDataLst>
      <p:tags r:id="rId1"/>
    </p:custDataLst>
    <p:extLst>
      <p:ext uri="{BB962C8B-B14F-4D97-AF65-F5344CB8AC3E}">
        <p14:creationId xmlns:p14="http://schemas.microsoft.com/office/powerpoint/2010/main" val="31145881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riting-penc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722" y="7227"/>
            <a:ext cx="4315278" cy="2980500"/>
          </a:xfrm>
          <a:prstGeom prst="rect">
            <a:avLst/>
          </a:prstGeom>
        </p:spPr>
      </p:pic>
      <p:sp>
        <p:nvSpPr>
          <p:cNvPr id="2" name="TextBox 1"/>
          <p:cNvSpPr txBox="1"/>
          <p:nvPr/>
        </p:nvSpPr>
        <p:spPr>
          <a:xfrm>
            <a:off x="0" y="2362200"/>
            <a:ext cx="6705600" cy="3785652"/>
          </a:xfrm>
          <a:prstGeom prst="rect">
            <a:avLst/>
          </a:prstGeom>
          <a:noFill/>
        </p:spPr>
        <p:txBody>
          <a:bodyPr wrap="square" rtlCol="0">
            <a:spAutoFit/>
          </a:bodyPr>
          <a:lstStyle/>
          <a:p>
            <a:r>
              <a:rPr lang="en-US" sz="4000" b="1" dirty="0" smtClean="0"/>
              <a:t>How would you use Sharing Best Practices in your context? </a:t>
            </a:r>
          </a:p>
          <a:p>
            <a:endParaRPr lang="en-US" sz="4000" b="1" dirty="0" smtClean="0"/>
          </a:p>
          <a:p>
            <a:r>
              <a:rPr lang="en-US" sz="4000" b="1" dirty="0" smtClean="0"/>
              <a:t>Notes </a:t>
            </a:r>
          </a:p>
          <a:p>
            <a:r>
              <a:rPr lang="en-US" sz="4000" b="1" dirty="0" smtClean="0">
                <a:solidFill>
                  <a:schemeClr val="accent1">
                    <a:lumMod val="75000"/>
                  </a:schemeClr>
                </a:solidFill>
              </a:rPr>
              <a:t>Strategy 3</a:t>
            </a:r>
            <a:endParaRPr lang="en-US" sz="4000" b="1" dirty="0">
              <a:solidFill>
                <a:schemeClr val="accent1">
                  <a:lumMod val="75000"/>
                </a:schemeClr>
              </a:solidFill>
            </a:endParaRPr>
          </a:p>
        </p:txBody>
      </p:sp>
    </p:spTree>
    <p:extLst>
      <p:ext uri="{BB962C8B-B14F-4D97-AF65-F5344CB8AC3E}">
        <p14:creationId xmlns:p14="http://schemas.microsoft.com/office/powerpoint/2010/main" val="26164920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0"/>
            <a:ext cx="4200618" cy="651321"/>
          </a:xfrm>
        </p:spPr>
        <p:txBody>
          <a:bodyPr>
            <a:noAutofit/>
          </a:bodyPr>
          <a:lstStyle/>
          <a:p>
            <a:r>
              <a:rPr lang="en-US" sz="6000" dirty="0" smtClean="0">
                <a:solidFill>
                  <a:schemeClr val="bg2">
                    <a:lumMod val="50000"/>
                  </a:schemeClr>
                </a:solidFill>
              </a:rPr>
              <a:t>INSIGHT  #1 </a:t>
            </a:r>
            <a:endParaRPr lang="en-US" sz="6000" dirty="0">
              <a:solidFill>
                <a:schemeClr val="bg2">
                  <a:lumMod val="50000"/>
                </a:schemeClr>
              </a:solidFill>
            </a:endParaRPr>
          </a:p>
        </p:txBody>
      </p:sp>
      <p:sp>
        <p:nvSpPr>
          <p:cNvPr id="3" name="Text Placeholder 2"/>
          <p:cNvSpPr>
            <a:spLocks noGrp="1"/>
          </p:cNvSpPr>
          <p:nvPr>
            <p:ph type="body" idx="1"/>
          </p:nvPr>
        </p:nvSpPr>
        <p:spPr>
          <a:xfrm>
            <a:off x="609600" y="609600"/>
            <a:ext cx="7924800" cy="3200400"/>
          </a:xfrm>
        </p:spPr>
        <p:txBody>
          <a:bodyPr>
            <a:noAutofit/>
          </a:bodyPr>
          <a:lstStyle/>
          <a:p>
            <a:r>
              <a:rPr lang="en-US" sz="3600" b="1" dirty="0" smtClean="0">
                <a:solidFill>
                  <a:schemeClr val="bg1"/>
                </a:solidFill>
              </a:rPr>
              <a:t>When teachers discuss anonymous student perspectives using a protocol they can immediately change their practices to become more effective teachers</a:t>
            </a:r>
            <a:endParaRPr lang="en-US" sz="3600" b="1" dirty="0">
              <a:solidFill>
                <a:schemeClr val="bg1"/>
              </a:solidFill>
            </a:endParaRPr>
          </a:p>
        </p:txBody>
      </p:sp>
    </p:spTree>
    <p:extLst>
      <p:ext uri="{BB962C8B-B14F-4D97-AF65-F5344CB8AC3E}">
        <p14:creationId xmlns:p14="http://schemas.microsoft.com/office/powerpoint/2010/main" val="271915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609600"/>
            <a:ext cx="4948238" cy="903996"/>
          </a:xfrm>
        </p:spPr>
        <p:txBody>
          <a:bodyPr/>
          <a:lstStyle/>
          <a:p>
            <a:r>
              <a:rPr lang="en-US" sz="4400" b="1" dirty="0" smtClean="0"/>
              <a:t>Door Prize </a:t>
            </a:r>
            <a:endParaRPr lang="en-US" sz="4400" b="1" dirty="0"/>
          </a:p>
        </p:txBody>
      </p:sp>
      <p:sp>
        <p:nvSpPr>
          <p:cNvPr id="3" name="Content Placeholder 2"/>
          <p:cNvSpPr>
            <a:spLocks noGrp="1"/>
          </p:cNvSpPr>
          <p:nvPr>
            <p:ph idx="1"/>
          </p:nvPr>
        </p:nvSpPr>
        <p:spPr>
          <a:xfrm>
            <a:off x="228600" y="2438400"/>
            <a:ext cx="8606183" cy="4738271"/>
          </a:xfrm>
        </p:spPr>
        <p:txBody>
          <a:bodyPr>
            <a:noAutofit/>
          </a:bodyPr>
          <a:lstStyle/>
          <a:p>
            <a:pPr marL="0" indent="0">
              <a:buNone/>
            </a:pPr>
            <a:r>
              <a:rPr lang="en-US" sz="2800" b="1" dirty="0" smtClean="0">
                <a:solidFill>
                  <a:schemeClr val="tx1"/>
                </a:solidFill>
              </a:rPr>
              <a:t>Using one of the index cards provided, write your response to the following prompt:</a:t>
            </a:r>
          </a:p>
          <a:p>
            <a:pPr marL="0" indent="0">
              <a:buNone/>
            </a:pPr>
            <a:endParaRPr lang="en-US" sz="2800" b="1" dirty="0"/>
          </a:p>
          <a:p>
            <a:pPr marL="0" indent="0">
              <a:buNone/>
            </a:pPr>
            <a:r>
              <a:rPr lang="en-US" sz="2800" b="1" dirty="0" smtClean="0">
                <a:solidFill>
                  <a:schemeClr val="tx1"/>
                </a:solidFill>
              </a:rPr>
              <a:t>What do you hope to learn in this session?</a:t>
            </a:r>
          </a:p>
          <a:p>
            <a:pPr marL="0" indent="0">
              <a:buNone/>
            </a:pPr>
            <a:endParaRPr lang="en-US" sz="2800" b="1" dirty="0">
              <a:solidFill>
                <a:schemeClr val="tx1"/>
              </a:solidFill>
            </a:endParaRPr>
          </a:p>
          <a:p>
            <a:pPr marL="0" indent="0">
              <a:buNone/>
            </a:pPr>
            <a:r>
              <a:rPr lang="en-US" sz="2800" b="1" dirty="0" smtClean="0">
                <a:solidFill>
                  <a:schemeClr val="tx1"/>
                </a:solidFill>
              </a:rPr>
              <a:t>Your </a:t>
            </a:r>
            <a:r>
              <a:rPr lang="en-US" sz="2800" b="1" dirty="0" smtClean="0">
                <a:solidFill>
                  <a:schemeClr val="tx1"/>
                </a:solidFill>
              </a:rPr>
              <a:t>responses will be collected at the end and entered for a door prize!</a:t>
            </a:r>
            <a:endParaRPr lang="en-US" sz="2800" b="1" dirty="0">
              <a:solidFill>
                <a:schemeClr val="tx1"/>
              </a:solidFill>
            </a:endParaRPr>
          </a:p>
        </p:txBody>
      </p:sp>
    </p:spTree>
    <p:extLst>
      <p:ext uri="{BB962C8B-B14F-4D97-AF65-F5344CB8AC3E}">
        <p14:creationId xmlns:p14="http://schemas.microsoft.com/office/powerpoint/2010/main" val="172019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05400"/>
            <a:ext cx="4200618" cy="838890"/>
          </a:xfrm>
        </p:spPr>
        <p:txBody>
          <a:bodyPr>
            <a:noAutofit/>
          </a:bodyPr>
          <a:lstStyle/>
          <a:p>
            <a:r>
              <a:rPr lang="en-US" sz="6000" dirty="0" smtClean="0">
                <a:solidFill>
                  <a:schemeClr val="bg2">
                    <a:lumMod val="50000"/>
                  </a:schemeClr>
                </a:solidFill>
              </a:rPr>
              <a:t>INSIGHT #2</a:t>
            </a:r>
            <a:endParaRPr lang="en-US" sz="6000" dirty="0">
              <a:solidFill>
                <a:schemeClr val="bg2">
                  <a:lumMod val="50000"/>
                </a:schemeClr>
              </a:solidFill>
            </a:endParaRPr>
          </a:p>
        </p:txBody>
      </p:sp>
      <p:sp>
        <p:nvSpPr>
          <p:cNvPr id="3" name="Text Placeholder 2"/>
          <p:cNvSpPr>
            <a:spLocks noGrp="1"/>
          </p:cNvSpPr>
          <p:nvPr>
            <p:ph type="body" idx="1"/>
          </p:nvPr>
        </p:nvSpPr>
        <p:spPr>
          <a:xfrm>
            <a:off x="533400" y="304800"/>
            <a:ext cx="7924800" cy="3505200"/>
          </a:xfrm>
        </p:spPr>
        <p:txBody>
          <a:bodyPr>
            <a:noAutofit/>
          </a:bodyPr>
          <a:lstStyle/>
          <a:p>
            <a:r>
              <a:rPr lang="en-US" sz="3600" b="1" dirty="0" smtClean="0">
                <a:solidFill>
                  <a:schemeClr val="bg1"/>
                </a:solidFill>
              </a:rPr>
              <a:t>When teachers experience social emotional learning in problem solving groups they become less anxious and respond to their students in an emotionally balanced way. </a:t>
            </a:r>
            <a:endParaRPr lang="en-US" sz="3600" b="1" dirty="0">
              <a:solidFill>
                <a:schemeClr val="bg1"/>
              </a:solidFill>
            </a:endParaRPr>
          </a:p>
        </p:txBody>
      </p:sp>
    </p:spTree>
    <p:extLst>
      <p:ext uri="{BB962C8B-B14F-4D97-AF65-F5344CB8AC3E}">
        <p14:creationId xmlns:p14="http://schemas.microsoft.com/office/powerpoint/2010/main" val="259389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05400"/>
            <a:ext cx="4200618" cy="1056353"/>
          </a:xfrm>
        </p:spPr>
        <p:txBody>
          <a:bodyPr>
            <a:normAutofit/>
          </a:bodyPr>
          <a:lstStyle/>
          <a:p>
            <a:r>
              <a:rPr lang="en-US" sz="6000" dirty="0" smtClean="0">
                <a:solidFill>
                  <a:schemeClr val="bg2">
                    <a:lumMod val="50000"/>
                  </a:schemeClr>
                </a:solidFill>
              </a:rPr>
              <a:t>INSIGHT #3 </a:t>
            </a:r>
            <a:endParaRPr lang="en-US" sz="6000" dirty="0">
              <a:solidFill>
                <a:schemeClr val="bg2">
                  <a:lumMod val="50000"/>
                </a:schemeClr>
              </a:solidFill>
            </a:endParaRPr>
          </a:p>
        </p:txBody>
      </p:sp>
      <p:sp>
        <p:nvSpPr>
          <p:cNvPr id="3" name="Text Placeholder 2"/>
          <p:cNvSpPr>
            <a:spLocks noGrp="1"/>
          </p:cNvSpPr>
          <p:nvPr>
            <p:ph type="body" idx="1"/>
          </p:nvPr>
        </p:nvSpPr>
        <p:spPr>
          <a:xfrm>
            <a:off x="838200" y="-381000"/>
            <a:ext cx="7467600" cy="4495800"/>
          </a:xfrm>
        </p:spPr>
        <p:txBody>
          <a:bodyPr>
            <a:noAutofit/>
          </a:bodyPr>
          <a:lstStyle/>
          <a:p>
            <a:r>
              <a:rPr lang="en-US" sz="3600" b="1" dirty="0">
                <a:solidFill>
                  <a:schemeClr val="bg1"/>
                </a:solidFill>
              </a:rPr>
              <a:t>When novice teachers share best practices with each other, leading their own groups, they experience </a:t>
            </a:r>
            <a:r>
              <a:rPr lang="en-US" sz="3600" b="1" dirty="0" smtClean="0">
                <a:solidFill>
                  <a:schemeClr val="bg1"/>
                </a:solidFill>
              </a:rPr>
              <a:t>confidence in their teaching practices and learn how to be colleagues</a:t>
            </a:r>
            <a:r>
              <a:rPr lang="en-US" sz="4800" b="1" dirty="0" smtClean="0">
                <a:solidFill>
                  <a:schemeClr val="bg1"/>
                </a:solidFill>
              </a:rPr>
              <a:t>.</a:t>
            </a:r>
            <a:endParaRPr lang="en-US" sz="4800" dirty="0">
              <a:solidFill>
                <a:schemeClr val="bg1"/>
              </a:solidFill>
            </a:endParaRPr>
          </a:p>
        </p:txBody>
      </p:sp>
    </p:spTree>
    <p:extLst>
      <p:ext uri="{BB962C8B-B14F-4D97-AF65-F5344CB8AC3E}">
        <p14:creationId xmlns:p14="http://schemas.microsoft.com/office/powerpoint/2010/main" val="379992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2463560"/>
            <a:ext cx="7772400" cy="2794240"/>
          </a:xfrm>
        </p:spPr>
        <p:txBody>
          <a:bodyPr>
            <a:normAutofit/>
          </a:bodyPr>
          <a:lstStyle/>
          <a:p>
            <a:r>
              <a:rPr lang="en-US" dirty="0" smtClean="0">
                <a:solidFill>
                  <a:srgbClr val="FF0000"/>
                </a:solidFill>
              </a:rPr>
              <a:t>Bubble Reflections</a:t>
            </a:r>
            <a:br>
              <a:rPr lang="en-US" dirty="0" smtClean="0">
                <a:solidFill>
                  <a:srgbClr val="FF0000"/>
                </a:solidFill>
              </a:rPr>
            </a:br>
            <a:r>
              <a:rPr lang="en-US" dirty="0" smtClean="0">
                <a:solidFill>
                  <a:srgbClr val="FF0000"/>
                </a:solidFill>
              </a:rPr>
              <a:t>Classroom Management pages </a:t>
            </a:r>
            <a:br>
              <a:rPr lang="en-US" dirty="0" smtClean="0">
                <a:solidFill>
                  <a:srgbClr val="FF0000"/>
                </a:solidFill>
              </a:rPr>
            </a:br>
            <a:r>
              <a:rPr lang="en-US" dirty="0" err="1" smtClean="0">
                <a:solidFill>
                  <a:srgbClr val="FF0000"/>
                </a:solidFill>
              </a:rPr>
              <a:t>Aligment</a:t>
            </a:r>
            <a:r>
              <a:rPr lang="en-US" dirty="0" smtClean="0">
                <a:solidFill>
                  <a:srgbClr val="FF0000"/>
                </a:solidFill>
              </a:rPr>
              <a:t> to Teacher Evaluation</a:t>
            </a:r>
            <a:endParaRPr lang="en-US" dirty="0">
              <a:solidFill>
                <a:srgbClr val="FF0000"/>
              </a:solidFill>
            </a:endParaRPr>
          </a:p>
        </p:txBody>
      </p:sp>
      <p:sp>
        <p:nvSpPr>
          <p:cNvPr id="3" name="Text Placeholder 2"/>
          <p:cNvSpPr>
            <a:spLocks noGrp="1"/>
          </p:cNvSpPr>
          <p:nvPr>
            <p:ph type="body" idx="1"/>
          </p:nvPr>
        </p:nvSpPr>
        <p:spPr>
          <a:xfrm>
            <a:off x="1367365" y="914400"/>
            <a:ext cx="6417734" cy="1462849"/>
          </a:xfrm>
        </p:spPr>
        <p:txBody>
          <a:bodyPr>
            <a:normAutofit/>
          </a:bodyPr>
          <a:lstStyle/>
          <a:p>
            <a:r>
              <a:rPr lang="en-US" sz="3600" dirty="0" smtClean="0">
                <a:solidFill>
                  <a:srgbClr val="FF0000"/>
                </a:solidFill>
              </a:rPr>
              <a:t>Mentoring in Action – A Resource for you to use!</a:t>
            </a:r>
          </a:p>
          <a:p>
            <a:endParaRPr lang="en-US" dirty="0"/>
          </a:p>
        </p:txBody>
      </p:sp>
    </p:spTree>
    <p:extLst>
      <p:ext uri="{BB962C8B-B14F-4D97-AF65-F5344CB8AC3E}">
        <p14:creationId xmlns:p14="http://schemas.microsoft.com/office/powerpoint/2010/main" val="4068914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A log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5297"/>
            <a:ext cx="6858000" cy="6822703"/>
          </a:xfrm>
          <a:prstGeom prst="rect">
            <a:avLst/>
          </a:prstGeom>
        </p:spPr>
      </p:pic>
    </p:spTree>
    <p:extLst>
      <p:ext uri="{BB962C8B-B14F-4D97-AF65-F5344CB8AC3E}">
        <p14:creationId xmlns:p14="http://schemas.microsoft.com/office/powerpoint/2010/main" val="151691183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533400"/>
            <a:ext cx="5257801" cy="5181599"/>
          </a:xfrm>
          <a:prstGeom prst="rect">
            <a:avLst/>
          </a:prstGeom>
          <a:noFill/>
        </p:spPr>
        <p:txBody>
          <a:bodyPr wrap="square" rtlCol="0">
            <a:normAutofit fontScale="85000" lnSpcReduction="20000"/>
          </a:bodyPr>
          <a:lstStyle/>
          <a:p>
            <a:r>
              <a:rPr lang="en-US" sz="4000" b="1" i="1" dirty="0" smtClean="0">
                <a:solidFill>
                  <a:srgbClr val="0000FF"/>
                </a:solidFill>
              </a:rPr>
              <a:t>REFLECT…</a:t>
            </a:r>
          </a:p>
          <a:p>
            <a:r>
              <a:rPr lang="en-US" sz="4000" b="1" i="1" dirty="0" smtClean="0">
                <a:solidFill>
                  <a:srgbClr val="0000FF"/>
                </a:solidFill>
              </a:rPr>
              <a:t>WRITE…</a:t>
            </a:r>
            <a:br>
              <a:rPr lang="en-US" sz="4000" b="1" i="1" dirty="0" smtClean="0">
                <a:solidFill>
                  <a:srgbClr val="0000FF"/>
                </a:solidFill>
              </a:rPr>
            </a:br>
            <a:r>
              <a:rPr lang="en-US" sz="4000" b="1" i="1" dirty="0" smtClean="0">
                <a:solidFill>
                  <a:srgbClr val="0000FF"/>
                </a:solidFill>
              </a:rPr>
              <a:t>DISCUSS…</a:t>
            </a:r>
          </a:p>
          <a:p>
            <a:endParaRPr lang="en-US" sz="4000" b="1" dirty="0" smtClean="0"/>
          </a:p>
          <a:p>
            <a:r>
              <a:rPr lang="en-US" sz="4000" b="1" dirty="0" smtClean="0"/>
              <a:t>What are you hearing?</a:t>
            </a:r>
          </a:p>
          <a:p>
            <a:endParaRPr lang="en-US" sz="4000" b="1" dirty="0" smtClean="0"/>
          </a:p>
          <a:p>
            <a:r>
              <a:rPr lang="en-US" sz="4000" b="1" dirty="0" smtClean="0"/>
              <a:t>How </a:t>
            </a:r>
            <a:r>
              <a:rPr lang="en-US" sz="4000" b="1" dirty="0" smtClean="0"/>
              <a:t>do these strategies and resources </a:t>
            </a:r>
            <a:r>
              <a:rPr lang="en-US" sz="4000" b="1" dirty="0" smtClean="0"/>
              <a:t>relate to your work?</a:t>
            </a:r>
          </a:p>
          <a:p>
            <a:endParaRPr lang="en-US" sz="4000" b="1" dirty="0" smtClean="0"/>
          </a:p>
          <a:p>
            <a:r>
              <a:rPr lang="en-US" sz="4000" b="1" dirty="0" smtClean="0"/>
              <a:t>How can this information be </a:t>
            </a:r>
            <a:r>
              <a:rPr lang="en-US" sz="4000" b="1" dirty="0" smtClean="0"/>
              <a:t>helpful to you?</a:t>
            </a:r>
            <a:endParaRPr lang="en-US" sz="4000" b="1" dirty="0" smtClean="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685800"/>
            <a:ext cx="3042138" cy="30578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753331" flipH="1">
            <a:off x="7955491" y="-1122140"/>
            <a:ext cx="2895600" cy="6861081"/>
          </a:xfrm>
          <a:prstGeom prst="rect">
            <a:avLst/>
          </a:prstGeom>
        </p:spPr>
      </p:pic>
    </p:spTree>
    <p:extLst>
      <p:ext uri="{BB962C8B-B14F-4D97-AF65-F5344CB8AC3E}">
        <p14:creationId xmlns:p14="http://schemas.microsoft.com/office/powerpoint/2010/main" val="30370977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smtClean="0"/>
              <a:t>What Will You Do?</a:t>
            </a:r>
            <a:endParaRPr lang="en-US" dirty="0"/>
          </a:p>
        </p:txBody>
      </p:sp>
      <p:sp>
        <p:nvSpPr>
          <p:cNvPr id="6" name="Text Placeholder 5"/>
          <p:cNvSpPr>
            <a:spLocks noGrp="1"/>
          </p:cNvSpPr>
          <p:nvPr>
            <p:ph type="body" idx="1"/>
          </p:nvPr>
        </p:nvSpPr>
        <p:spPr>
          <a:xfrm>
            <a:off x="457200" y="1295400"/>
            <a:ext cx="4572000" cy="533399"/>
          </a:xfrm>
        </p:spPr>
        <p:txBody>
          <a:bodyPr>
            <a:normAutofit fontScale="85000" lnSpcReduction="10000"/>
          </a:bodyPr>
          <a:lstStyle/>
          <a:p>
            <a:r>
              <a:rPr lang="en-US" dirty="0" smtClean="0"/>
              <a:t>Developing Social Emotional Awareness</a:t>
            </a: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2234923183"/>
              </p:ext>
            </p:extLst>
          </p:nvPr>
        </p:nvGraphicFramePr>
        <p:xfrm>
          <a:off x="4572000" y="928688"/>
          <a:ext cx="4343400"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quarter" idx="3"/>
          </p:nvPr>
        </p:nvSpPr>
        <p:spPr>
          <a:xfrm>
            <a:off x="0" y="5749925"/>
            <a:ext cx="6324600" cy="650875"/>
          </a:xfrm>
        </p:spPr>
        <p:txBody>
          <a:bodyPr>
            <a:normAutofit/>
          </a:bodyPr>
          <a:lstStyle/>
          <a:p>
            <a:r>
              <a:rPr lang="en-US" dirty="0" smtClean="0"/>
              <a:t>Helping others become more aware of SEL</a:t>
            </a:r>
            <a:endParaRPr lang="en-US"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358286089"/>
              </p:ext>
            </p:extLst>
          </p:nvPr>
        </p:nvGraphicFramePr>
        <p:xfrm>
          <a:off x="77788" y="1828800"/>
          <a:ext cx="4343400" cy="39227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02626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mv="urn:schemas-microsoft-com:mac:vml"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graphicEl>
                                              <a:dgm id="{02416898-003B-47FB-A816-2552670B387F}"/>
                                            </p:graphicEl>
                                          </p:spTgt>
                                        </p:tgtEl>
                                        <p:attrNameLst>
                                          <p:attrName>style.visibility</p:attrName>
                                        </p:attrNameLst>
                                      </p:cBhvr>
                                      <p:to>
                                        <p:strVal val="visible"/>
                                      </p:to>
                                    </p:set>
                                    <p:anim calcmode="lin" valueType="num">
                                      <p:cBhvr>
                                        <p:cTn id="12" dur="1000" fill="hold"/>
                                        <p:tgtEl>
                                          <p:spTgt spid="8">
                                            <p:graphicEl>
                                              <a:dgm id="{02416898-003B-47FB-A816-2552670B387F}"/>
                                            </p:graphicEl>
                                          </p:spTgt>
                                        </p:tgtEl>
                                        <p:attrNameLst>
                                          <p:attrName>ppt_w</p:attrName>
                                        </p:attrNameLst>
                                      </p:cBhvr>
                                      <p:tavLst>
                                        <p:tav tm="0">
                                          <p:val>
                                            <p:fltVal val="0"/>
                                          </p:val>
                                        </p:tav>
                                        <p:tav tm="100000">
                                          <p:val>
                                            <p:strVal val="#ppt_w"/>
                                          </p:val>
                                        </p:tav>
                                      </p:tavLst>
                                    </p:anim>
                                    <p:anim calcmode="lin" valueType="num">
                                      <p:cBhvr>
                                        <p:cTn id="13" dur="1000" fill="hold"/>
                                        <p:tgtEl>
                                          <p:spTgt spid="8">
                                            <p:graphicEl>
                                              <a:dgm id="{02416898-003B-47FB-A816-2552670B387F}"/>
                                            </p:graphicEl>
                                          </p:spTgt>
                                        </p:tgtEl>
                                        <p:attrNameLst>
                                          <p:attrName>ppt_h</p:attrName>
                                        </p:attrNameLst>
                                      </p:cBhvr>
                                      <p:tavLst>
                                        <p:tav tm="0">
                                          <p:val>
                                            <p:fltVal val="0"/>
                                          </p:val>
                                        </p:tav>
                                        <p:tav tm="100000">
                                          <p:val>
                                            <p:strVal val="#ppt_h"/>
                                          </p:val>
                                        </p:tav>
                                      </p:tavLst>
                                    </p:anim>
                                    <p:anim calcmode="lin" valueType="num">
                                      <p:cBhvr>
                                        <p:cTn id="14" dur="1000" fill="hold"/>
                                        <p:tgtEl>
                                          <p:spTgt spid="8">
                                            <p:graphicEl>
                                              <a:dgm id="{02416898-003B-47FB-A816-2552670B387F}"/>
                                            </p:graphicEl>
                                          </p:spTgt>
                                        </p:tgtEl>
                                        <p:attrNameLst>
                                          <p:attrName>style.rotation</p:attrName>
                                        </p:attrNameLst>
                                      </p:cBhvr>
                                      <p:tavLst>
                                        <p:tav tm="0">
                                          <p:val>
                                            <p:fltVal val="90"/>
                                          </p:val>
                                        </p:tav>
                                        <p:tav tm="100000">
                                          <p:val>
                                            <p:fltVal val="0"/>
                                          </p:val>
                                        </p:tav>
                                      </p:tavLst>
                                    </p:anim>
                                    <p:animEffect transition="in" filter="fade">
                                      <p:cBhvr>
                                        <p:cTn id="15" dur="1000"/>
                                        <p:tgtEl>
                                          <p:spTgt spid="8">
                                            <p:graphicEl>
                                              <a:dgm id="{02416898-003B-47FB-A816-2552670B387F}"/>
                                            </p:graphicEl>
                                          </p:spTgt>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8">
                                            <p:graphicEl>
                                              <a:dgm id="{11A8A44F-295E-4CCE-93C8-47B01A4BA973}"/>
                                            </p:graphicEl>
                                          </p:spTgt>
                                        </p:tgtEl>
                                        <p:attrNameLst>
                                          <p:attrName>style.visibility</p:attrName>
                                        </p:attrNameLst>
                                      </p:cBhvr>
                                      <p:to>
                                        <p:strVal val="visible"/>
                                      </p:to>
                                    </p:set>
                                    <p:animEffect transition="in" filter="wipe(up)">
                                      <p:cBhvr>
                                        <p:cTn id="19" dur="500"/>
                                        <p:tgtEl>
                                          <p:spTgt spid="8">
                                            <p:graphicEl>
                                              <a:dgm id="{11A8A44F-295E-4CCE-93C8-47B01A4BA973}"/>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8">
                                            <p:graphicEl>
                                              <a:dgm id="{E5198C07-5BA3-48B4-8DA8-BB3C63451B9B}"/>
                                            </p:graphicEl>
                                          </p:spTgt>
                                        </p:tgtEl>
                                        <p:attrNameLst>
                                          <p:attrName>style.visibility</p:attrName>
                                        </p:attrNameLst>
                                      </p:cBhvr>
                                      <p:to>
                                        <p:strVal val="visible"/>
                                      </p:to>
                                    </p:set>
                                    <p:anim calcmode="lin" valueType="num">
                                      <p:cBhvr>
                                        <p:cTn id="24" dur="1000" fill="hold"/>
                                        <p:tgtEl>
                                          <p:spTgt spid="8">
                                            <p:graphicEl>
                                              <a:dgm id="{E5198C07-5BA3-48B4-8DA8-BB3C63451B9B}"/>
                                            </p:graphicEl>
                                          </p:spTgt>
                                        </p:tgtEl>
                                        <p:attrNameLst>
                                          <p:attrName>ppt_w</p:attrName>
                                        </p:attrNameLst>
                                      </p:cBhvr>
                                      <p:tavLst>
                                        <p:tav tm="0">
                                          <p:val>
                                            <p:fltVal val="0"/>
                                          </p:val>
                                        </p:tav>
                                        <p:tav tm="100000">
                                          <p:val>
                                            <p:strVal val="#ppt_w"/>
                                          </p:val>
                                        </p:tav>
                                      </p:tavLst>
                                    </p:anim>
                                    <p:anim calcmode="lin" valueType="num">
                                      <p:cBhvr>
                                        <p:cTn id="25" dur="1000" fill="hold"/>
                                        <p:tgtEl>
                                          <p:spTgt spid="8">
                                            <p:graphicEl>
                                              <a:dgm id="{E5198C07-5BA3-48B4-8DA8-BB3C63451B9B}"/>
                                            </p:graphicEl>
                                          </p:spTgt>
                                        </p:tgtEl>
                                        <p:attrNameLst>
                                          <p:attrName>ppt_h</p:attrName>
                                        </p:attrNameLst>
                                      </p:cBhvr>
                                      <p:tavLst>
                                        <p:tav tm="0">
                                          <p:val>
                                            <p:fltVal val="0"/>
                                          </p:val>
                                        </p:tav>
                                        <p:tav tm="100000">
                                          <p:val>
                                            <p:strVal val="#ppt_h"/>
                                          </p:val>
                                        </p:tav>
                                      </p:tavLst>
                                    </p:anim>
                                    <p:anim calcmode="lin" valueType="num">
                                      <p:cBhvr>
                                        <p:cTn id="26" dur="1000" fill="hold"/>
                                        <p:tgtEl>
                                          <p:spTgt spid="8">
                                            <p:graphicEl>
                                              <a:dgm id="{E5198C07-5BA3-48B4-8DA8-BB3C63451B9B}"/>
                                            </p:graphicEl>
                                          </p:spTgt>
                                        </p:tgtEl>
                                        <p:attrNameLst>
                                          <p:attrName>style.rotation</p:attrName>
                                        </p:attrNameLst>
                                      </p:cBhvr>
                                      <p:tavLst>
                                        <p:tav tm="0">
                                          <p:val>
                                            <p:fltVal val="90"/>
                                          </p:val>
                                        </p:tav>
                                        <p:tav tm="100000">
                                          <p:val>
                                            <p:fltVal val="0"/>
                                          </p:val>
                                        </p:tav>
                                      </p:tavLst>
                                    </p:anim>
                                    <p:animEffect transition="in" filter="fade">
                                      <p:cBhvr>
                                        <p:cTn id="27" dur="1000"/>
                                        <p:tgtEl>
                                          <p:spTgt spid="8">
                                            <p:graphicEl>
                                              <a:dgm id="{E5198C07-5BA3-48B4-8DA8-BB3C63451B9B}"/>
                                            </p:graphicEl>
                                          </p:spTgt>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8">
                                            <p:graphicEl>
                                              <a:dgm id="{433F4F49-D7E8-4827-A871-A86C630AAB94}"/>
                                            </p:graphicEl>
                                          </p:spTgt>
                                        </p:tgtEl>
                                        <p:attrNameLst>
                                          <p:attrName>style.visibility</p:attrName>
                                        </p:attrNameLst>
                                      </p:cBhvr>
                                      <p:to>
                                        <p:strVal val="visible"/>
                                      </p:to>
                                    </p:set>
                                    <p:animEffect transition="in" filter="wipe(up)">
                                      <p:cBhvr>
                                        <p:cTn id="31" dur="500"/>
                                        <p:tgtEl>
                                          <p:spTgt spid="8">
                                            <p:graphicEl>
                                              <a:dgm id="{433F4F49-D7E8-4827-A871-A86C630AAB9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8">
                                            <p:graphicEl>
                                              <a:dgm id="{BD2A0860-83DC-46E8-897B-278C568FA30F}"/>
                                            </p:graphicEl>
                                          </p:spTgt>
                                        </p:tgtEl>
                                        <p:attrNameLst>
                                          <p:attrName>style.visibility</p:attrName>
                                        </p:attrNameLst>
                                      </p:cBhvr>
                                      <p:to>
                                        <p:strVal val="visible"/>
                                      </p:to>
                                    </p:set>
                                    <p:anim calcmode="lin" valueType="num">
                                      <p:cBhvr>
                                        <p:cTn id="36" dur="1000" fill="hold"/>
                                        <p:tgtEl>
                                          <p:spTgt spid="8">
                                            <p:graphicEl>
                                              <a:dgm id="{BD2A0860-83DC-46E8-897B-278C568FA30F}"/>
                                            </p:graphicEl>
                                          </p:spTgt>
                                        </p:tgtEl>
                                        <p:attrNameLst>
                                          <p:attrName>ppt_w</p:attrName>
                                        </p:attrNameLst>
                                      </p:cBhvr>
                                      <p:tavLst>
                                        <p:tav tm="0">
                                          <p:val>
                                            <p:fltVal val="0"/>
                                          </p:val>
                                        </p:tav>
                                        <p:tav tm="100000">
                                          <p:val>
                                            <p:strVal val="#ppt_w"/>
                                          </p:val>
                                        </p:tav>
                                      </p:tavLst>
                                    </p:anim>
                                    <p:anim calcmode="lin" valueType="num">
                                      <p:cBhvr>
                                        <p:cTn id="37" dur="1000" fill="hold"/>
                                        <p:tgtEl>
                                          <p:spTgt spid="8">
                                            <p:graphicEl>
                                              <a:dgm id="{BD2A0860-83DC-46E8-897B-278C568FA30F}"/>
                                            </p:graphicEl>
                                          </p:spTgt>
                                        </p:tgtEl>
                                        <p:attrNameLst>
                                          <p:attrName>ppt_h</p:attrName>
                                        </p:attrNameLst>
                                      </p:cBhvr>
                                      <p:tavLst>
                                        <p:tav tm="0">
                                          <p:val>
                                            <p:fltVal val="0"/>
                                          </p:val>
                                        </p:tav>
                                        <p:tav tm="100000">
                                          <p:val>
                                            <p:strVal val="#ppt_h"/>
                                          </p:val>
                                        </p:tav>
                                      </p:tavLst>
                                    </p:anim>
                                    <p:anim calcmode="lin" valueType="num">
                                      <p:cBhvr>
                                        <p:cTn id="38" dur="1000" fill="hold"/>
                                        <p:tgtEl>
                                          <p:spTgt spid="8">
                                            <p:graphicEl>
                                              <a:dgm id="{BD2A0860-83DC-46E8-897B-278C568FA30F}"/>
                                            </p:graphicEl>
                                          </p:spTgt>
                                        </p:tgtEl>
                                        <p:attrNameLst>
                                          <p:attrName>style.rotation</p:attrName>
                                        </p:attrNameLst>
                                      </p:cBhvr>
                                      <p:tavLst>
                                        <p:tav tm="0">
                                          <p:val>
                                            <p:fltVal val="90"/>
                                          </p:val>
                                        </p:tav>
                                        <p:tav tm="100000">
                                          <p:val>
                                            <p:fltVal val="0"/>
                                          </p:val>
                                        </p:tav>
                                      </p:tavLst>
                                    </p:anim>
                                    <p:animEffect transition="in" filter="fade">
                                      <p:cBhvr>
                                        <p:cTn id="39" dur="1000"/>
                                        <p:tgtEl>
                                          <p:spTgt spid="8">
                                            <p:graphicEl>
                                              <a:dgm id="{BD2A0860-83DC-46E8-897B-278C568FA30F}"/>
                                            </p:graphicEl>
                                          </p:spTgt>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8">
                                            <p:graphicEl>
                                              <a:dgm id="{8269EA21-B256-4E6A-8984-36D161A1E5B1}"/>
                                            </p:graphicEl>
                                          </p:spTgt>
                                        </p:tgtEl>
                                        <p:attrNameLst>
                                          <p:attrName>style.visibility</p:attrName>
                                        </p:attrNameLst>
                                      </p:cBhvr>
                                      <p:to>
                                        <p:strVal val="visible"/>
                                      </p:to>
                                    </p:set>
                                    <p:animEffect transition="in" filter="wipe(down)">
                                      <p:cBhvr>
                                        <p:cTn id="43" dur="500"/>
                                        <p:tgtEl>
                                          <p:spTgt spid="8">
                                            <p:graphicEl>
                                              <a:dgm id="{8269EA21-B256-4E6A-8984-36D161A1E5B1}"/>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grpId="1" nodeType="clickEffect">
                                  <p:stCondLst>
                                    <p:cond delay="0"/>
                                  </p:stCondLst>
                                  <p:childTnLst>
                                    <p:set>
                                      <p:cBhvr rctx="PPT">
                                        <p:cTn id="47" dur="indefinite"/>
                                        <p:tgtEl>
                                          <p:spTgt spid="8">
                                            <p:graphicEl>
                                              <a:dgm id="{02416898-003B-47FB-A816-2552670B387F}"/>
                                            </p:graphicEl>
                                          </p:spTgt>
                                        </p:tgtEl>
                                        <p:attrNameLst>
                                          <p:attrName>style.opacity</p:attrName>
                                        </p:attrNameLst>
                                      </p:cBhvr>
                                      <p:to>
                                        <p:strVal val="0.5"/>
                                      </p:to>
                                    </p:set>
                                    <p:animEffect filter="image" prLst="opacity: 0.5">
                                      <p:cBhvr rctx="IE">
                                        <p:cTn id="48" dur="indefinite"/>
                                        <p:tgtEl>
                                          <p:spTgt spid="8">
                                            <p:graphicEl>
                                              <a:dgm id="{02416898-003B-47FB-A816-2552670B387F}"/>
                                            </p:graphicEl>
                                          </p:spTgt>
                                        </p:tgtEl>
                                      </p:cBhvr>
                                    </p:animEffect>
                                  </p:childTnLst>
                                </p:cTn>
                              </p:par>
                              <p:par>
                                <p:cTn id="49" presetID="9" presetClass="emph" presetSubtype="0" grpId="1" nodeType="withEffect">
                                  <p:stCondLst>
                                    <p:cond delay="0"/>
                                  </p:stCondLst>
                                  <p:childTnLst>
                                    <p:set>
                                      <p:cBhvr rctx="PPT">
                                        <p:cTn id="50" dur="indefinite"/>
                                        <p:tgtEl>
                                          <p:spTgt spid="8">
                                            <p:graphicEl>
                                              <a:dgm id="{11A8A44F-295E-4CCE-93C8-47B01A4BA973}"/>
                                            </p:graphicEl>
                                          </p:spTgt>
                                        </p:tgtEl>
                                        <p:attrNameLst>
                                          <p:attrName>style.opacity</p:attrName>
                                        </p:attrNameLst>
                                      </p:cBhvr>
                                      <p:to>
                                        <p:strVal val="0.5"/>
                                      </p:to>
                                    </p:set>
                                    <p:animEffect filter="image" prLst="opacity: 0.5">
                                      <p:cBhvr rctx="IE">
                                        <p:cTn id="51" dur="indefinite"/>
                                        <p:tgtEl>
                                          <p:spTgt spid="8">
                                            <p:graphicEl>
                                              <a:dgm id="{11A8A44F-295E-4CCE-93C8-47B01A4BA973}"/>
                                            </p:graphicEl>
                                          </p:spTgt>
                                        </p:tgtEl>
                                      </p:cBhvr>
                                    </p:animEffect>
                                  </p:childTnLst>
                                </p:cTn>
                              </p:par>
                              <p:par>
                                <p:cTn id="52" presetID="9" presetClass="emph" presetSubtype="0" grpId="1" nodeType="withEffect">
                                  <p:stCondLst>
                                    <p:cond delay="0"/>
                                  </p:stCondLst>
                                  <p:childTnLst>
                                    <p:set>
                                      <p:cBhvr rctx="PPT">
                                        <p:cTn id="53" dur="indefinite"/>
                                        <p:tgtEl>
                                          <p:spTgt spid="8">
                                            <p:graphicEl>
                                              <a:dgm id="{E5198C07-5BA3-48B4-8DA8-BB3C63451B9B}"/>
                                            </p:graphicEl>
                                          </p:spTgt>
                                        </p:tgtEl>
                                        <p:attrNameLst>
                                          <p:attrName>style.opacity</p:attrName>
                                        </p:attrNameLst>
                                      </p:cBhvr>
                                      <p:to>
                                        <p:strVal val="0.5"/>
                                      </p:to>
                                    </p:set>
                                    <p:animEffect filter="image" prLst="opacity: 0.5">
                                      <p:cBhvr rctx="IE">
                                        <p:cTn id="54" dur="indefinite"/>
                                        <p:tgtEl>
                                          <p:spTgt spid="8">
                                            <p:graphicEl>
                                              <a:dgm id="{E5198C07-5BA3-48B4-8DA8-BB3C63451B9B}"/>
                                            </p:graphicEl>
                                          </p:spTgt>
                                        </p:tgtEl>
                                      </p:cBhvr>
                                    </p:animEffect>
                                  </p:childTnLst>
                                </p:cTn>
                              </p:par>
                              <p:par>
                                <p:cTn id="55" presetID="9" presetClass="emph" presetSubtype="0" grpId="1" nodeType="withEffect">
                                  <p:stCondLst>
                                    <p:cond delay="0"/>
                                  </p:stCondLst>
                                  <p:childTnLst>
                                    <p:set>
                                      <p:cBhvr rctx="PPT">
                                        <p:cTn id="56" dur="indefinite"/>
                                        <p:tgtEl>
                                          <p:spTgt spid="8">
                                            <p:graphicEl>
                                              <a:dgm id="{433F4F49-D7E8-4827-A871-A86C630AAB94}"/>
                                            </p:graphicEl>
                                          </p:spTgt>
                                        </p:tgtEl>
                                        <p:attrNameLst>
                                          <p:attrName>style.opacity</p:attrName>
                                        </p:attrNameLst>
                                      </p:cBhvr>
                                      <p:to>
                                        <p:strVal val="0.5"/>
                                      </p:to>
                                    </p:set>
                                    <p:animEffect filter="image" prLst="opacity: 0.5">
                                      <p:cBhvr rctx="IE">
                                        <p:cTn id="57" dur="indefinite"/>
                                        <p:tgtEl>
                                          <p:spTgt spid="8">
                                            <p:graphicEl>
                                              <a:dgm id="{433F4F49-D7E8-4827-A871-A86C630AAB94}"/>
                                            </p:graphicEl>
                                          </p:spTgt>
                                        </p:tgtEl>
                                      </p:cBhvr>
                                    </p:animEffect>
                                  </p:childTnLst>
                                </p:cTn>
                              </p:par>
                              <p:par>
                                <p:cTn id="58" presetID="9" presetClass="emph" presetSubtype="0" grpId="1" nodeType="withEffect">
                                  <p:stCondLst>
                                    <p:cond delay="0"/>
                                  </p:stCondLst>
                                  <p:childTnLst>
                                    <p:set>
                                      <p:cBhvr rctx="PPT">
                                        <p:cTn id="59" dur="indefinite"/>
                                        <p:tgtEl>
                                          <p:spTgt spid="8">
                                            <p:graphicEl>
                                              <a:dgm id="{BD2A0860-83DC-46E8-897B-278C568FA30F}"/>
                                            </p:graphicEl>
                                          </p:spTgt>
                                        </p:tgtEl>
                                        <p:attrNameLst>
                                          <p:attrName>style.opacity</p:attrName>
                                        </p:attrNameLst>
                                      </p:cBhvr>
                                      <p:to>
                                        <p:strVal val="0.5"/>
                                      </p:to>
                                    </p:set>
                                    <p:animEffect filter="image" prLst="opacity: 0.5">
                                      <p:cBhvr rctx="IE">
                                        <p:cTn id="60" dur="indefinite"/>
                                        <p:tgtEl>
                                          <p:spTgt spid="8">
                                            <p:graphicEl>
                                              <a:dgm id="{BD2A0860-83DC-46E8-897B-278C568FA30F}"/>
                                            </p:graphicEl>
                                          </p:spTgt>
                                        </p:tgtEl>
                                      </p:cBhvr>
                                    </p:animEffect>
                                  </p:childTnLst>
                                </p:cTn>
                              </p:par>
                              <p:par>
                                <p:cTn id="61" presetID="9" presetClass="emph" presetSubtype="0" grpId="1" nodeType="withEffect">
                                  <p:stCondLst>
                                    <p:cond delay="0"/>
                                  </p:stCondLst>
                                  <p:childTnLst>
                                    <p:set>
                                      <p:cBhvr rctx="PPT">
                                        <p:cTn id="62" dur="indefinite"/>
                                        <p:tgtEl>
                                          <p:spTgt spid="8">
                                            <p:graphicEl>
                                              <a:dgm id="{8269EA21-B256-4E6A-8984-36D161A1E5B1}"/>
                                            </p:graphicEl>
                                          </p:spTgt>
                                        </p:tgtEl>
                                        <p:attrNameLst>
                                          <p:attrName>style.opacity</p:attrName>
                                        </p:attrNameLst>
                                      </p:cBhvr>
                                      <p:to>
                                        <p:strVal val="0.5"/>
                                      </p:to>
                                    </p:set>
                                    <p:animEffect filter="image" prLst="opacity: 0.5">
                                      <p:cBhvr rctx="IE">
                                        <p:cTn id="63" dur="indefinite"/>
                                        <p:tgtEl>
                                          <p:spTgt spid="8">
                                            <p:graphicEl>
                                              <a:dgm id="{8269EA21-B256-4E6A-8984-36D161A1E5B1}"/>
                                            </p:graphicEl>
                                          </p:spTgt>
                                        </p:tgtEl>
                                      </p:cBhvr>
                                    </p:animEffect>
                                  </p:childTnLst>
                                </p:cTn>
                              </p:par>
                              <p:par>
                                <p:cTn id="64" presetID="9" presetClass="emph" presetSubtype="0" grpId="1" nodeType="withEffect">
                                  <p:stCondLst>
                                    <p:cond delay="0"/>
                                  </p:stCondLst>
                                  <p:childTnLst>
                                    <p:set>
                                      <p:cBhvr rctx="PPT">
                                        <p:cTn id="65" dur="indefinite"/>
                                        <p:tgtEl>
                                          <p:spTgt spid="7">
                                            <p:txEl>
                                              <p:pRg st="0" end="0"/>
                                            </p:txEl>
                                          </p:spTgt>
                                        </p:tgtEl>
                                        <p:attrNameLst>
                                          <p:attrName>style.opacity</p:attrName>
                                        </p:attrNameLst>
                                      </p:cBhvr>
                                      <p:to>
                                        <p:strVal val="0.5"/>
                                      </p:to>
                                    </p:set>
                                    <p:animEffect filter="image" prLst="opacity: 0.5">
                                      <p:cBhvr rctx="IE">
                                        <p:cTn id="66" dur="indefinite"/>
                                        <p:tgtEl>
                                          <p:spTgt spid="7">
                                            <p:txEl>
                                              <p:pRg st="0" end="0"/>
                                            </p:txEl>
                                          </p:spTgt>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6">
                                            <p:txEl>
                                              <p:pRg st="0" end="0"/>
                                            </p:txEl>
                                          </p:spTgt>
                                        </p:tgtEl>
                                        <p:attrNameLst>
                                          <p:attrName>style.visibility</p:attrName>
                                        </p:attrNameLst>
                                      </p:cBhvr>
                                      <p:to>
                                        <p:strVal val="visible"/>
                                      </p:to>
                                    </p:set>
                                    <p:animEffect transition="in" filter="wipe(right)">
                                      <p:cBhvr>
                                        <p:cTn id="69" dur="500"/>
                                        <p:tgtEl>
                                          <p:spTgt spid="6">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74" dur="500"/>
                                        <p:tgtEl>
                                          <p:spTgt spid="9">
                                            <p:graphicEl>
                                              <a:dgm id="{E6AF0A74-5C53-4808-8A77-31B80B0E5BF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32" fill="hold" grpId="0" nodeType="clickEffect">
                                  <p:stCondLst>
                                    <p:cond delay="0"/>
                                  </p:stCondLst>
                                  <p:childTnLst>
                                    <p:set>
                                      <p:cBhvr>
                                        <p:cTn id="78"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79" dur="500"/>
                                        <p:tgtEl>
                                          <p:spTgt spid="9">
                                            <p:graphicEl>
                                              <a:dgm id="{21E2B31A-E4B2-4ECF-88AA-8FCC85E6F254}"/>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82" dur="500"/>
                                        <p:tgtEl>
                                          <p:spTgt spid="9">
                                            <p:graphicEl>
                                              <a:dgm id="{C09C0B9D-C626-4352-937F-E565C32A1F1A}"/>
                                            </p:graphicEl>
                                          </p:spTgt>
                                        </p:tgtEl>
                                      </p:cBhvr>
                                    </p:animEffect>
                                  </p:childTnLst>
                                </p:cTn>
                              </p:par>
                              <p:par>
                                <p:cTn id="83" presetID="6" presetClass="entr" presetSubtype="32" fill="hold" grpId="0" nodeType="withEffect">
                                  <p:stCondLst>
                                    <p:cond delay="0"/>
                                  </p:stCondLst>
                                  <p:childTnLst>
                                    <p:set>
                                      <p:cBhvr>
                                        <p:cTn id="84"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85" dur="500"/>
                                        <p:tgtEl>
                                          <p:spTgt spid="9">
                                            <p:graphicEl>
                                              <a:dgm id="{18949E23-5716-41EE-8482-AD899487C22A}"/>
                                            </p:graphicEl>
                                          </p:spTgt>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88" dur="500"/>
                                        <p:tgtEl>
                                          <p:spTgt spid="9">
                                            <p:graphicEl>
                                              <a:dgm id="{47906407-956C-4DBE-95F5-60B3E34737A1}"/>
                                            </p:graphicEl>
                                          </p:spTgt>
                                        </p:tgtEl>
                                      </p:cBhvr>
                                    </p:animEffect>
                                  </p:childTnLst>
                                </p:cTn>
                              </p:par>
                              <p:par>
                                <p:cTn id="89" presetID="6" presetClass="entr" presetSubtype="32" fill="hold" grpId="0" nodeType="withEffect">
                                  <p:stCondLst>
                                    <p:cond delay="0"/>
                                  </p:stCondLst>
                                  <p:childTnLst>
                                    <p:set>
                                      <p:cBhvr>
                                        <p:cTn id="90"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91" dur="500"/>
                                        <p:tgtEl>
                                          <p:spTgt spid="9">
                                            <p:graphicEl>
                                              <a:dgm id="{585FE9A8-D8F9-48B3-BD89-BCB8D40C3B62}"/>
                                            </p:graphicEl>
                                          </p:spTgt>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94" dur="500"/>
                                        <p:tgtEl>
                                          <p:spTgt spid="9">
                                            <p:graphicEl>
                                              <a:dgm id="{607E6A0A-3655-4CA6-91D8-44B285A4941A}"/>
                                            </p:graphicEl>
                                          </p:spTgt>
                                        </p:tgtEl>
                                      </p:cBhvr>
                                    </p:animEffect>
                                  </p:childTnLst>
                                </p:cTn>
                              </p:par>
                              <p:par>
                                <p:cTn id="95" presetID="6" presetClass="entr" presetSubtype="32" fill="hold" grpId="0" nodeType="withEffect">
                                  <p:stCondLst>
                                    <p:cond delay="0"/>
                                  </p:stCondLst>
                                  <p:childTnLst>
                                    <p:set>
                                      <p:cBhvr>
                                        <p:cTn id="96" dur="1" fill="hold">
                                          <p:stCondLst>
                                            <p:cond delay="0"/>
                                          </p:stCondLst>
                                        </p:cTn>
                                        <p:tgtEl>
                                          <p:spTgt spid="9">
                                            <p:graphicEl>
                                              <a:dgm id="{B88E4718-12E2-7847-A9A2-D97A28EA8F88}"/>
                                            </p:graphicEl>
                                          </p:spTgt>
                                        </p:tgtEl>
                                        <p:attrNameLst>
                                          <p:attrName>style.visibility</p:attrName>
                                        </p:attrNameLst>
                                      </p:cBhvr>
                                      <p:to>
                                        <p:strVal val="visible"/>
                                      </p:to>
                                    </p:set>
                                    <p:animEffect transition="in" filter="circle(out)">
                                      <p:cBhvr>
                                        <p:cTn id="97" dur="500"/>
                                        <p:tgtEl>
                                          <p:spTgt spid="9">
                                            <p:graphicEl>
                                              <a:dgm id="{B88E4718-12E2-7847-A9A2-D97A28EA8F88}"/>
                                            </p:graphicEl>
                                          </p:spTgt>
                                        </p:tgtEl>
                                      </p:cBhvr>
                                    </p:animEffect>
                                  </p:childTnLst>
                                </p:cTn>
                              </p:par>
                              <p:par>
                                <p:cTn id="98" presetID="6" presetClass="entr" presetSubtype="32" fill="hold" grpId="0" nodeType="withEffect">
                                  <p:stCondLst>
                                    <p:cond delay="0"/>
                                  </p:stCondLst>
                                  <p:childTnLst>
                                    <p:set>
                                      <p:cBhvr>
                                        <p:cTn id="99" dur="1" fill="hold">
                                          <p:stCondLst>
                                            <p:cond delay="0"/>
                                          </p:stCondLst>
                                        </p:cTn>
                                        <p:tgtEl>
                                          <p:spTgt spid="9">
                                            <p:graphicEl>
                                              <a:dgm id="{51D7A695-1572-924B-9293-4893142DC039}"/>
                                            </p:graphicEl>
                                          </p:spTgt>
                                        </p:tgtEl>
                                        <p:attrNameLst>
                                          <p:attrName>style.visibility</p:attrName>
                                        </p:attrNameLst>
                                      </p:cBhvr>
                                      <p:to>
                                        <p:strVal val="visible"/>
                                      </p:to>
                                    </p:set>
                                    <p:animEffect transition="in" filter="circle(out)">
                                      <p:cBhvr>
                                        <p:cTn id="100" dur="500"/>
                                        <p:tgtEl>
                                          <p:spTgt spid="9">
                                            <p:graphicEl>
                                              <a:dgm id="{51D7A695-1572-924B-9293-4893142DC0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9" grpId="0">
        <p:bldSub>
          <a:bldDgm bld="lvlAtOnce"/>
        </p:bldSub>
      </p:bldGraphic>
      <p:bldP spid="7" grpId="0" build="p"/>
      <p:bldP spid="7" grpId="1" build="p"/>
      <p:bldGraphic spid="8" grpId="0">
        <p:bldSub>
          <a:bldDgm bld="one"/>
        </p:bldSub>
      </p:bldGraphic>
      <p:bldGraphic spid="8" grpId="1">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28600"/>
            <a:ext cx="6180224" cy="1470025"/>
          </a:xfrm>
        </p:spPr>
        <p:txBody>
          <a:bodyPr>
            <a:normAutofit/>
          </a:bodyPr>
          <a:lstStyle/>
          <a:p>
            <a:r>
              <a:rPr lang="en-US" i="1" dirty="0" smtClean="0"/>
              <a:t>Developing an action plan</a:t>
            </a:r>
            <a:r>
              <a:rPr lang="en-US" i="1" dirty="0"/>
              <a:t/>
            </a:r>
            <a:br>
              <a:rPr lang="en-US" i="1" dirty="0"/>
            </a:br>
            <a:endParaRPr lang="en-US" dirty="0"/>
          </a:p>
        </p:txBody>
      </p:sp>
      <p:pic>
        <p:nvPicPr>
          <p:cNvPr id="5" name="Picture 4" descr="Macintosh HD:Users:carolradford:Desktop:our_action_plan 2.jpg"/>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438400"/>
            <a:ext cx="4572000" cy="3886200"/>
          </a:xfrm>
          <a:prstGeom prst="rect">
            <a:avLst/>
          </a:prstGeom>
          <a:noFill/>
          <a:ln>
            <a:noFill/>
          </a:ln>
        </p:spPr>
      </p:pic>
    </p:spTree>
    <p:extLst>
      <p:ext uri="{BB962C8B-B14F-4D97-AF65-F5344CB8AC3E}">
        <p14:creationId xmlns:p14="http://schemas.microsoft.com/office/powerpoint/2010/main" val="327448339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Line 2"/>
          <p:cNvSpPr>
            <a:spLocks noChangeShapeType="1"/>
          </p:cNvSpPr>
          <p:nvPr>
            <p:custDataLst>
              <p:tags r:id="rId2"/>
            </p:custDataLst>
          </p:nvPr>
        </p:nvSpPr>
        <p:spPr bwMode="auto">
          <a:xfrm>
            <a:off x="1249363" y="5799138"/>
            <a:ext cx="7208837" cy="0"/>
          </a:xfrm>
          <a:prstGeom prst="line">
            <a:avLst/>
          </a:prstGeom>
          <a:noFill/>
          <a:ln w="57150">
            <a:solidFill>
              <a:schemeClr val="tx2"/>
            </a:solidFill>
            <a:round/>
            <a:headEnd/>
            <a:tailEnd type="triangle" w="med" len="med"/>
          </a:ln>
          <a:effectLst/>
        </p:spPr>
        <p:txBody>
          <a:bodyPr>
            <a:spAutoFit/>
          </a:bodyPr>
          <a:lstStyle/>
          <a:p>
            <a:pPr>
              <a:defRPr/>
            </a:pPr>
            <a:endParaRPr lang="en-US"/>
          </a:p>
        </p:txBody>
      </p:sp>
      <p:sp>
        <p:nvSpPr>
          <p:cNvPr id="627715" name="Line 3"/>
          <p:cNvSpPr>
            <a:spLocks noChangeShapeType="1"/>
          </p:cNvSpPr>
          <p:nvPr>
            <p:custDataLst>
              <p:tags r:id="rId3"/>
            </p:custDataLst>
          </p:nvPr>
        </p:nvSpPr>
        <p:spPr bwMode="auto">
          <a:xfrm flipH="1" flipV="1">
            <a:off x="1242990" y="1898319"/>
            <a:ext cx="15875" cy="3916363"/>
          </a:xfrm>
          <a:prstGeom prst="line">
            <a:avLst/>
          </a:prstGeom>
          <a:noFill/>
          <a:ln w="57150">
            <a:solidFill>
              <a:schemeClr val="tx2"/>
            </a:solidFill>
            <a:round/>
            <a:headEnd/>
            <a:tailEnd type="triangle" w="med" len="med"/>
          </a:ln>
          <a:effectLst/>
        </p:spPr>
        <p:txBody>
          <a:bodyPr>
            <a:spAutoFit/>
          </a:bodyPr>
          <a:lstStyle/>
          <a:p>
            <a:pPr>
              <a:defRPr/>
            </a:pPr>
            <a:endParaRPr lang="en-US"/>
          </a:p>
        </p:txBody>
      </p:sp>
      <p:sp>
        <p:nvSpPr>
          <p:cNvPr id="22532" name="Text Box 4"/>
          <p:cNvSpPr txBox="1">
            <a:spLocks noChangeArrowheads="1"/>
          </p:cNvSpPr>
          <p:nvPr>
            <p:custDataLst>
              <p:tags r:id="rId4"/>
            </p:custDataLst>
          </p:nvPr>
        </p:nvSpPr>
        <p:spPr bwMode="auto">
          <a:xfrm>
            <a:off x="1752600" y="6019800"/>
            <a:ext cx="6781800" cy="369332"/>
          </a:xfrm>
          <a:prstGeom prst="rect">
            <a:avLst/>
          </a:prstGeom>
          <a:noFill/>
          <a:ln w="3175">
            <a:noFill/>
            <a:miter lim="800000"/>
            <a:headEnd/>
            <a:tailEnd/>
          </a:ln>
        </p:spPr>
        <p:txBody>
          <a:bodyPr wrap="square">
            <a:normAutofit/>
          </a:bodyPr>
          <a:lstStyle/>
          <a:p>
            <a:pPr algn="ctr"/>
            <a:r>
              <a:rPr lang="en-US" b="1" dirty="0" smtClean="0">
                <a:solidFill>
                  <a:srgbClr val="0000FF"/>
                </a:solidFill>
              </a:rPr>
              <a:t>District Action Plan – Team Collaborating </a:t>
            </a:r>
            <a:endParaRPr lang="en-US" b="1" dirty="0">
              <a:solidFill>
                <a:srgbClr val="0000FF"/>
              </a:solidFill>
              <a:effectLst/>
            </a:endParaRPr>
          </a:p>
        </p:txBody>
      </p:sp>
      <p:sp>
        <p:nvSpPr>
          <p:cNvPr id="22533" name="Text Box 5"/>
          <p:cNvSpPr txBox="1">
            <a:spLocks noChangeArrowheads="1"/>
          </p:cNvSpPr>
          <p:nvPr>
            <p:custDataLst>
              <p:tags r:id="rId5"/>
            </p:custDataLst>
          </p:nvPr>
        </p:nvSpPr>
        <p:spPr bwMode="auto">
          <a:xfrm rot="-5400000">
            <a:off x="-908004" y="3651204"/>
            <a:ext cx="3709340" cy="369332"/>
          </a:xfrm>
          <a:prstGeom prst="rect">
            <a:avLst/>
          </a:prstGeom>
          <a:noFill/>
          <a:ln w="3175">
            <a:noFill/>
            <a:miter lim="800000"/>
            <a:headEnd/>
            <a:tailEnd/>
          </a:ln>
        </p:spPr>
        <p:txBody>
          <a:bodyPr wrap="square">
            <a:normAutofit/>
          </a:bodyPr>
          <a:lstStyle/>
          <a:p>
            <a:pPr algn="ctr"/>
            <a:r>
              <a:rPr lang="en-US" b="1" dirty="0" smtClean="0">
                <a:solidFill>
                  <a:srgbClr val="FF0000"/>
                </a:solidFill>
              </a:rPr>
              <a:t>Individual Action Plan Reflection</a:t>
            </a:r>
            <a:endParaRPr lang="en-US" b="1" dirty="0">
              <a:solidFill>
                <a:srgbClr val="FF0000"/>
              </a:solidFill>
              <a:effectLst/>
            </a:endParaRPr>
          </a:p>
        </p:txBody>
      </p:sp>
      <p:sp>
        <p:nvSpPr>
          <p:cNvPr id="627722" name="AutoShape 10"/>
          <p:cNvSpPr>
            <a:spLocks noChangeArrowheads="1"/>
          </p:cNvSpPr>
          <p:nvPr>
            <p:custDataLst>
              <p:tags r:id="rId6"/>
            </p:custDataLst>
          </p:nvPr>
        </p:nvSpPr>
        <p:spPr bwMode="invGray">
          <a:xfrm>
            <a:off x="1828800" y="4114800"/>
            <a:ext cx="1753651" cy="1222157"/>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1700" dirty="0" smtClean="0"/>
              <a:t>Meeting the emotional needs of all teachers and students</a:t>
            </a:r>
            <a:endParaRPr lang="en-US" sz="1700" dirty="0"/>
          </a:p>
        </p:txBody>
      </p:sp>
      <p:sp>
        <p:nvSpPr>
          <p:cNvPr id="627725" name="AutoShape 13"/>
          <p:cNvSpPr>
            <a:spLocks noChangeArrowheads="1"/>
          </p:cNvSpPr>
          <p:nvPr>
            <p:custDataLst>
              <p:tags r:id="rId7"/>
            </p:custDataLst>
          </p:nvPr>
        </p:nvSpPr>
        <p:spPr bwMode="invGray">
          <a:xfrm>
            <a:off x="6335671" y="2089798"/>
            <a:ext cx="1743878" cy="1212785"/>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smtClean="0"/>
              <a:t>More </a:t>
            </a:r>
            <a:r>
              <a:rPr lang="en-US" sz="2000" dirty="0"/>
              <a:t>e</a:t>
            </a:r>
            <a:r>
              <a:rPr lang="en-US" sz="2000" dirty="0" smtClean="0"/>
              <a:t>ffective teaching in all classrooms </a:t>
            </a:r>
            <a:endParaRPr lang="en-US" sz="2000" dirty="0"/>
          </a:p>
        </p:txBody>
      </p:sp>
      <p:sp>
        <p:nvSpPr>
          <p:cNvPr id="627728" name="Rectangle 16"/>
          <p:cNvSpPr>
            <a:spLocks noGrp="1" noChangeArrowheads="1"/>
          </p:cNvSpPr>
          <p:nvPr>
            <p:ph type="title"/>
            <p:custDataLst>
              <p:tags r:id="rId8"/>
            </p:custDataLst>
          </p:nvPr>
        </p:nvSpPr>
        <p:spPr>
          <a:xfrm>
            <a:off x="841248" y="301752"/>
            <a:ext cx="8077200" cy="1143000"/>
          </a:xfrm>
        </p:spPr>
        <p:txBody>
          <a:bodyPr/>
          <a:lstStyle/>
          <a:p>
            <a:pPr>
              <a:defRPr/>
            </a:pPr>
            <a:r>
              <a:rPr lang="en-US" dirty="0" smtClean="0"/>
              <a:t>Vision to ACTION!</a:t>
            </a:r>
          </a:p>
        </p:txBody>
      </p:sp>
      <p:sp>
        <p:nvSpPr>
          <p:cNvPr id="17" name="AutoShape 10"/>
          <p:cNvSpPr>
            <a:spLocks noChangeArrowheads="1"/>
          </p:cNvSpPr>
          <p:nvPr>
            <p:custDataLst>
              <p:tags r:id="rId9"/>
            </p:custDataLst>
          </p:nvPr>
        </p:nvSpPr>
        <p:spPr bwMode="invGray">
          <a:xfrm>
            <a:off x="4191000" y="3276600"/>
            <a:ext cx="1753651" cy="1222157"/>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dirty="0" smtClean="0">
                <a:latin typeface="Segoe Semibold" pitchFamily="34" charset="0"/>
              </a:rPr>
              <a:t> Creating a common language and plan</a:t>
            </a:r>
            <a:endParaRPr lang="en-US" dirty="0"/>
          </a:p>
        </p:txBody>
      </p:sp>
      <p:sp>
        <p:nvSpPr>
          <p:cNvPr id="11" name="Freeform 15"/>
          <p:cNvSpPr>
            <a:spLocks/>
          </p:cNvSpPr>
          <p:nvPr>
            <p:custDataLst>
              <p:tags r:id="rId10"/>
            </p:custDataLst>
          </p:nvPr>
        </p:nvSpPr>
        <p:spPr bwMode="auto">
          <a:xfrm rot="21240482">
            <a:off x="2519412" y="1676400"/>
            <a:ext cx="3728988" cy="2313711"/>
          </a:xfrm>
          <a:custGeom>
            <a:avLst/>
            <a:gdLst/>
            <a:ahLst/>
            <a:cxnLst>
              <a:cxn ang="0">
                <a:pos x="0" y="1390"/>
              </a:cxn>
              <a:cxn ang="0">
                <a:pos x="1529" y="158"/>
              </a:cxn>
              <a:cxn ang="0">
                <a:pos x="1529" y="0"/>
              </a:cxn>
              <a:cxn ang="0">
                <a:pos x="2030" y="360"/>
              </a:cxn>
              <a:cxn ang="0">
                <a:pos x="1523" y="714"/>
              </a:cxn>
              <a:cxn ang="0">
                <a:pos x="1520" y="543"/>
              </a:cxn>
              <a:cxn ang="0">
                <a:pos x="0" y="1390"/>
              </a:cxn>
            </a:cxnLst>
            <a:rect l="0" t="0" r="r" b="b"/>
            <a:pathLst>
              <a:path w="2030" h="1390">
                <a:moveTo>
                  <a:pt x="0" y="1390"/>
                </a:moveTo>
                <a:cubicBezTo>
                  <a:pt x="131" y="796"/>
                  <a:pt x="676" y="220"/>
                  <a:pt x="1529" y="158"/>
                </a:cubicBezTo>
                <a:lnTo>
                  <a:pt x="1529" y="0"/>
                </a:lnTo>
                <a:lnTo>
                  <a:pt x="2030" y="360"/>
                </a:lnTo>
                <a:lnTo>
                  <a:pt x="1523" y="714"/>
                </a:lnTo>
                <a:lnTo>
                  <a:pt x="1520" y="543"/>
                </a:lnTo>
                <a:cubicBezTo>
                  <a:pt x="803" y="447"/>
                  <a:pt x="109" y="1123"/>
                  <a:pt x="0" y="1390"/>
                </a:cubicBezTo>
                <a:close/>
              </a:path>
            </a:pathLst>
          </a:custGeom>
          <a:gradFill rotWithShape="1">
            <a:gsLst>
              <a:gs pos="0">
                <a:schemeClr val="accent5"/>
              </a:gs>
              <a:gs pos="100000">
                <a:schemeClr val="accent4"/>
              </a:gs>
            </a:gsLst>
            <a:lin ang="18900000" scaled="1"/>
          </a:gradFill>
          <a:ln w="3175" cap="flat" cmpd="sng">
            <a:noFill/>
            <a:prstDash val="solid"/>
            <a:round/>
            <a:headEnd/>
            <a:tailEnd/>
          </a:ln>
          <a:effectLst/>
        </p:spPr>
        <p:txBody>
          <a:bodyPr wrap="none" anchor="ctr">
            <a:noAutofit/>
          </a:bodyPr>
          <a:lstStyle/>
          <a:p>
            <a:pPr>
              <a:defRPr/>
            </a:pPr>
            <a:endParaRPr lang="en-US"/>
          </a:p>
        </p:txBody>
      </p:sp>
    </p:spTree>
    <p:custDataLst>
      <p:tags r:id="rId1"/>
    </p:custData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362200"/>
            <a:ext cx="7848600" cy="3046988"/>
          </a:xfrm>
          <a:prstGeom prst="rect">
            <a:avLst/>
          </a:prstGeom>
          <a:noFill/>
        </p:spPr>
        <p:txBody>
          <a:bodyPr wrap="square" rtlCol="0">
            <a:spAutoFit/>
          </a:bodyPr>
          <a:lstStyle/>
          <a:p>
            <a:pPr algn="ctr"/>
            <a:r>
              <a:rPr lang="en-US" sz="4000" dirty="0" smtClean="0"/>
              <a:t>“Social emotional learning is not something else on your plate.  It is the plate.”</a:t>
            </a:r>
          </a:p>
          <a:p>
            <a:pPr algn="ctr"/>
            <a:endParaRPr lang="en-US" sz="2400" dirty="0" smtClean="0"/>
          </a:p>
          <a:p>
            <a:pPr algn="ctr"/>
            <a:r>
              <a:rPr lang="en-US" sz="2400" dirty="0" smtClean="0"/>
              <a:t>-Dr. Ed </a:t>
            </a:r>
            <a:r>
              <a:rPr lang="en-US" sz="2400" dirty="0" err="1" smtClean="0"/>
              <a:t>Dunkeblau</a:t>
            </a:r>
            <a:r>
              <a:rPr lang="en-US" sz="2400" dirty="0" smtClean="0"/>
              <a:t>, Director Institute for Emotionally Intelligent Learning</a:t>
            </a:r>
            <a:endParaRPr lang="en-US" sz="2400" dirty="0"/>
          </a:p>
        </p:txBody>
      </p:sp>
    </p:spTree>
    <p:extLst>
      <p:ext uri="{BB962C8B-B14F-4D97-AF65-F5344CB8AC3E}">
        <p14:creationId xmlns:p14="http://schemas.microsoft.com/office/powerpoint/2010/main" val="190513064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295400" y="0"/>
            <a:ext cx="7086600" cy="5334000"/>
          </a:xfrm>
        </p:spPr>
        <p:txBody>
          <a:bodyPr>
            <a:normAutofit/>
          </a:bodyPr>
          <a:lstStyle/>
          <a:p>
            <a:pPr algn="l"/>
            <a:r>
              <a:rPr lang="en-US" i="1" dirty="0" smtClean="0">
                <a:solidFill>
                  <a:srgbClr val="FF0000"/>
                </a:solidFill>
              </a:rPr>
              <a:t>What did you learn from this </a:t>
            </a:r>
            <a:r>
              <a:rPr lang="en-US" i="1" dirty="0" smtClean="0">
                <a:solidFill>
                  <a:srgbClr val="FF0000"/>
                </a:solidFill>
              </a:rPr>
              <a:t>session that you will ripple out to others?  </a:t>
            </a:r>
            <a:br>
              <a:rPr lang="en-US" i="1" dirty="0" smtClean="0">
                <a:solidFill>
                  <a:srgbClr val="FF0000"/>
                </a:solidFill>
              </a:rPr>
            </a:br>
            <a:r>
              <a:rPr lang="en-US" i="1" dirty="0" smtClean="0">
                <a:solidFill>
                  <a:schemeClr val="tx1"/>
                </a:solidFill>
              </a:rPr>
              <a:t>Who is the Door prize winner? </a:t>
            </a:r>
            <a:endParaRPr lang="en-US" sz="4000" i="1" dirty="0">
              <a:solidFill>
                <a:schemeClr val="tx1"/>
              </a:solidFill>
            </a:endParaRPr>
          </a:p>
        </p:txBody>
      </p:sp>
      <p:pic>
        <p:nvPicPr>
          <p:cNvPr id="4" name="Picture 3" descr="ripple effec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2971800"/>
            <a:ext cx="5105400" cy="3519412"/>
          </a:xfrm>
          <a:prstGeom prst="rect">
            <a:avLst/>
          </a:prstGeom>
        </p:spPr>
      </p:pic>
    </p:spTree>
    <p:custDataLst>
      <p:tags r:id="rId1"/>
    </p:custDataLst>
    <p:extLst>
      <p:ext uri="{BB962C8B-B14F-4D97-AF65-F5344CB8AC3E}">
        <p14:creationId xmlns:p14="http://schemas.microsoft.com/office/powerpoint/2010/main" val="14658083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974974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990601"/>
            <a:ext cx="4343400" cy="1066800"/>
          </a:xfrm>
        </p:spPr>
        <p:txBody>
          <a:bodyPr>
            <a:normAutofit fontScale="90000"/>
          </a:bodyPr>
          <a:lstStyle/>
          <a:p>
            <a:r>
              <a:rPr lang="en-US" dirty="0" smtClean="0"/>
              <a:t>Paradigm Shift for Mentoring </a:t>
            </a:r>
            <a:r>
              <a:rPr lang="en-US" sz="2200" dirty="0" smtClean="0"/>
              <a:t>– Lois Zachery</a:t>
            </a:r>
            <a:endParaRPr lang="en-US" sz="2200" dirty="0"/>
          </a:p>
        </p:txBody>
      </p:sp>
      <p:graphicFrame>
        <p:nvGraphicFramePr>
          <p:cNvPr id="8" name="Picture Placeholder 7"/>
          <p:cNvGraphicFramePr>
            <a:graphicFrameLocks noGrp="1"/>
          </p:cNvGraphicFramePr>
          <p:nvPr>
            <p:ph type="pic" sz="quarter" idx="13"/>
            <p:extLst>
              <p:ext uri="{D42A27DB-BD31-4B8C-83A1-F6EECF244321}">
                <p14:modId xmlns:p14="http://schemas.microsoft.com/office/powerpoint/2010/main" val="2010741775"/>
              </p:ext>
            </p:extLst>
          </p:nvPr>
        </p:nvGraphicFramePr>
        <p:xfrm>
          <a:off x="1524000" y="2209799"/>
          <a:ext cx="6629400" cy="4301348"/>
        </p:xfrm>
        <a:graphic>
          <a:graphicData uri="http://schemas.openxmlformats.org/drawingml/2006/table">
            <a:tbl>
              <a:tblPr firstRow="1" bandRow="1">
                <a:tableStyleId>{5C22544A-7EE6-4342-B048-85BDC9FD1C3A}</a:tableStyleId>
              </a:tblPr>
              <a:tblGrid>
                <a:gridCol w="2209800"/>
                <a:gridCol w="2209800"/>
                <a:gridCol w="2209800"/>
              </a:tblGrid>
              <a:tr h="533401">
                <a:tc>
                  <a:txBody>
                    <a:bodyPr/>
                    <a:lstStyle/>
                    <a:p>
                      <a:pPr algn="ctr"/>
                      <a:endParaRPr lang="en-US" dirty="0"/>
                    </a:p>
                  </a:txBody>
                  <a:tcPr/>
                </a:tc>
                <a:tc>
                  <a:txBody>
                    <a:bodyPr/>
                    <a:lstStyle/>
                    <a:p>
                      <a:r>
                        <a:rPr lang="en-US" dirty="0" smtClean="0">
                          <a:solidFill>
                            <a:srgbClr val="FF0000"/>
                          </a:solidFill>
                        </a:rPr>
                        <a:t>Used to be…</a:t>
                      </a:r>
                      <a:endParaRPr lang="en-US" dirty="0">
                        <a:solidFill>
                          <a:srgbClr val="FF0000"/>
                        </a:solidFill>
                      </a:endParaRPr>
                    </a:p>
                  </a:txBody>
                  <a:tcPr/>
                </a:tc>
                <a:tc>
                  <a:txBody>
                    <a:bodyPr/>
                    <a:lstStyle/>
                    <a:p>
                      <a:r>
                        <a:rPr lang="en-US" dirty="0" smtClean="0">
                          <a:solidFill>
                            <a:srgbClr val="FF0000"/>
                          </a:solidFill>
                        </a:rPr>
                        <a:t>Now</a:t>
                      </a:r>
                      <a:r>
                        <a:rPr lang="en-US" baseline="0" dirty="0" smtClean="0">
                          <a:solidFill>
                            <a:srgbClr val="FF0000"/>
                          </a:solidFill>
                        </a:rPr>
                        <a:t> …</a:t>
                      </a:r>
                      <a:endParaRPr lang="en-US" dirty="0">
                        <a:solidFill>
                          <a:srgbClr val="FF0000"/>
                        </a:solidFill>
                      </a:endParaRPr>
                    </a:p>
                  </a:txBody>
                  <a:tcPr/>
                </a:tc>
              </a:tr>
              <a:tr h="677053">
                <a:tc>
                  <a:txBody>
                    <a:bodyPr/>
                    <a:lstStyle/>
                    <a:p>
                      <a:r>
                        <a:rPr lang="en-US" dirty="0" smtClean="0"/>
                        <a:t>Mentee</a:t>
                      </a:r>
                      <a:endParaRPr lang="en-US" dirty="0"/>
                    </a:p>
                  </a:txBody>
                  <a:tcPr/>
                </a:tc>
                <a:tc>
                  <a:txBody>
                    <a:bodyPr/>
                    <a:lstStyle/>
                    <a:p>
                      <a:r>
                        <a:rPr lang="en-US" dirty="0" smtClean="0"/>
                        <a:t>Passive</a:t>
                      </a:r>
                      <a:endParaRPr lang="en-US" dirty="0"/>
                    </a:p>
                  </a:txBody>
                  <a:tcPr/>
                </a:tc>
                <a:tc>
                  <a:txBody>
                    <a:bodyPr/>
                    <a:lstStyle/>
                    <a:p>
                      <a:r>
                        <a:rPr lang="en-US" dirty="0" smtClean="0"/>
                        <a:t>Active</a:t>
                      </a:r>
                      <a:endParaRPr lang="en-US" dirty="0"/>
                    </a:p>
                  </a:txBody>
                  <a:tcPr/>
                </a:tc>
              </a:tr>
              <a:tr h="677053">
                <a:tc>
                  <a:txBody>
                    <a:bodyPr/>
                    <a:lstStyle/>
                    <a:p>
                      <a:r>
                        <a:rPr lang="en-US" dirty="0" smtClean="0"/>
                        <a:t>Mentor </a:t>
                      </a:r>
                      <a:endParaRPr lang="en-US" dirty="0"/>
                    </a:p>
                  </a:txBody>
                  <a:tcPr/>
                </a:tc>
                <a:tc>
                  <a:txBody>
                    <a:bodyPr/>
                    <a:lstStyle/>
                    <a:p>
                      <a:r>
                        <a:rPr lang="en-US" dirty="0" smtClean="0"/>
                        <a:t>Authority</a:t>
                      </a:r>
                      <a:endParaRPr lang="en-US" dirty="0"/>
                    </a:p>
                  </a:txBody>
                  <a:tcPr/>
                </a:tc>
                <a:tc>
                  <a:txBody>
                    <a:bodyPr/>
                    <a:lstStyle/>
                    <a:p>
                      <a:r>
                        <a:rPr lang="en-US" dirty="0" smtClean="0"/>
                        <a:t>Facilitator</a:t>
                      </a:r>
                      <a:endParaRPr lang="en-US" dirty="0"/>
                    </a:p>
                  </a:txBody>
                  <a:tcPr/>
                </a:tc>
              </a:tr>
              <a:tr h="677053">
                <a:tc>
                  <a:txBody>
                    <a:bodyPr/>
                    <a:lstStyle/>
                    <a:p>
                      <a:r>
                        <a:rPr lang="en-US" dirty="0" smtClean="0"/>
                        <a:t>Learning Process</a:t>
                      </a:r>
                      <a:endParaRPr lang="en-US" dirty="0"/>
                    </a:p>
                  </a:txBody>
                  <a:tcPr/>
                </a:tc>
                <a:tc>
                  <a:txBody>
                    <a:bodyPr/>
                    <a:lstStyle/>
                    <a:p>
                      <a:r>
                        <a:rPr lang="en-US" dirty="0" smtClean="0"/>
                        <a:t>Mentor Directed</a:t>
                      </a:r>
                      <a:endParaRPr lang="en-US" dirty="0"/>
                    </a:p>
                  </a:txBody>
                  <a:tcPr/>
                </a:tc>
                <a:tc>
                  <a:txBody>
                    <a:bodyPr/>
                    <a:lstStyle/>
                    <a:p>
                      <a:r>
                        <a:rPr lang="en-US" dirty="0" smtClean="0"/>
                        <a:t>Self Directed</a:t>
                      </a:r>
                      <a:endParaRPr lang="en-US" dirty="0"/>
                    </a:p>
                  </a:txBody>
                  <a:tcPr/>
                </a:tc>
              </a:tr>
              <a:tr h="1059735">
                <a:tc>
                  <a:txBody>
                    <a:bodyPr/>
                    <a:lstStyle/>
                    <a:p>
                      <a:endParaRPr lang="en-US" dirty="0"/>
                    </a:p>
                  </a:txBody>
                  <a:tcPr/>
                </a:tc>
                <a:tc>
                  <a:txBody>
                    <a:bodyPr/>
                    <a:lstStyle/>
                    <a:p>
                      <a:r>
                        <a:rPr lang="en-US" dirty="0" smtClean="0"/>
                        <a:t>Face-to-face</a:t>
                      </a:r>
                      <a:endParaRPr lang="en-US" dirty="0"/>
                    </a:p>
                  </a:txBody>
                  <a:tcPr/>
                </a:tc>
                <a:tc>
                  <a:txBody>
                    <a:bodyPr/>
                    <a:lstStyle/>
                    <a:p>
                      <a:r>
                        <a:rPr lang="en-US" dirty="0" smtClean="0"/>
                        <a:t>Multiple and varied</a:t>
                      </a:r>
                    </a:p>
                    <a:p>
                      <a:r>
                        <a:rPr lang="en-US" dirty="0" smtClean="0"/>
                        <a:t>(groups, </a:t>
                      </a:r>
                      <a:r>
                        <a:rPr lang="en-US" dirty="0" err="1" smtClean="0"/>
                        <a:t>skype</a:t>
                      </a:r>
                      <a:r>
                        <a:rPr lang="en-US" dirty="0" smtClean="0"/>
                        <a:t>, phone, email, on-line</a:t>
                      </a:r>
                      <a:endParaRPr lang="en-US" dirty="0"/>
                    </a:p>
                  </a:txBody>
                  <a:tcPr/>
                </a:tc>
              </a:tr>
              <a:tr h="677053">
                <a:tc>
                  <a:txBody>
                    <a:bodyPr/>
                    <a:lstStyle/>
                    <a:p>
                      <a:r>
                        <a:rPr lang="en-US" dirty="0" smtClean="0"/>
                        <a:t>Focus</a:t>
                      </a:r>
                      <a:endParaRPr lang="en-US" dirty="0"/>
                    </a:p>
                  </a:txBody>
                  <a:tcPr/>
                </a:tc>
                <a:tc>
                  <a:txBody>
                    <a:bodyPr/>
                    <a:lstStyle/>
                    <a:p>
                      <a:r>
                        <a:rPr lang="en-US" dirty="0" smtClean="0"/>
                        <a:t>Knowledge transfer and acquisition</a:t>
                      </a:r>
                      <a:endParaRPr lang="en-US" dirty="0"/>
                    </a:p>
                  </a:txBody>
                  <a:tcPr/>
                </a:tc>
                <a:tc>
                  <a:txBody>
                    <a:bodyPr/>
                    <a:lstStyle/>
                    <a:p>
                      <a:r>
                        <a:rPr lang="en-US" dirty="0" smtClean="0"/>
                        <a:t>Critical reflection</a:t>
                      </a:r>
                      <a:r>
                        <a:rPr lang="en-US" baseline="0" dirty="0" smtClean="0"/>
                        <a:t> and application</a:t>
                      </a:r>
                      <a:endParaRPr lang="en-US" dirty="0"/>
                    </a:p>
                  </a:txBody>
                  <a:tcPr/>
                </a:tc>
              </a:tr>
            </a:tbl>
          </a:graphicData>
        </a:graphic>
      </p:graphicFrame>
    </p:spTree>
    <p:extLst>
      <p:ext uri="{BB962C8B-B14F-4D97-AF65-F5344CB8AC3E}">
        <p14:creationId xmlns:p14="http://schemas.microsoft.com/office/powerpoint/2010/main" val="260175905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p:cNvCxnSpPr/>
          <p:nvPr/>
        </p:nvCxnSpPr>
        <p:spPr>
          <a:xfrm>
            <a:off x="1905000" y="293680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0711" y="5127978"/>
            <a:ext cx="8164689" cy="968022"/>
          </a:xfrm>
          <a:prstGeom prst="rect">
            <a:avLst/>
          </a:prstGeom>
          <a:noFill/>
        </p:spPr>
        <p:txBody>
          <a:bodyPr wrap="none" rtlCol="0">
            <a:normAutofit/>
          </a:bodyPr>
          <a:lstStyle/>
          <a:p>
            <a:r>
              <a:rPr lang="en-US" sz="2000" b="1" dirty="0" smtClean="0">
                <a:solidFill>
                  <a:schemeClr val="tx1">
                    <a:lumMod val="75000"/>
                    <a:lumOff val="25000"/>
                  </a:schemeClr>
                </a:solidFill>
              </a:rPr>
              <a:t>First the egg – Begin with student teachers </a:t>
            </a:r>
          </a:p>
          <a:p>
            <a:r>
              <a:rPr lang="en-US" sz="2000" b="1" dirty="0" smtClean="0">
                <a:solidFill>
                  <a:schemeClr val="tx1">
                    <a:lumMod val="75000"/>
                    <a:lumOff val="25000"/>
                  </a:schemeClr>
                </a:solidFill>
              </a:rPr>
              <a:t>and their cooperating teachers</a:t>
            </a:r>
            <a:endParaRPr lang="en-US" sz="2000" b="1" dirty="0">
              <a:solidFill>
                <a:schemeClr val="tx1">
                  <a:lumMod val="75000"/>
                  <a:lumOff val="25000"/>
                </a:schemeClr>
              </a:solidFill>
            </a:endParaRPr>
          </a:p>
        </p:txBody>
      </p: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grpSp>
        <p:nvGrpSpPr>
          <p:cNvPr id="23" name="Group 22"/>
          <p:cNvGrpSpPr/>
          <p:nvPr/>
        </p:nvGrpSpPr>
        <p:grpSpPr>
          <a:xfrm>
            <a:off x="3505200" y="1600199"/>
            <a:ext cx="2231285" cy="2514601"/>
            <a:chOff x="3543300" y="1591943"/>
            <a:chExt cx="2151596"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5" name="TextBox 14"/>
            <p:cNvSpPr txBox="1"/>
            <p:nvPr/>
          </p:nvSpPr>
          <p:spPr>
            <a:xfrm>
              <a:off x="3933968" y="1591943"/>
              <a:ext cx="1219200" cy="2708434"/>
            </a:xfrm>
            <a:prstGeom prst="rect">
              <a:avLst/>
            </a:prstGeom>
            <a:noFill/>
          </p:spPr>
          <p:txBody>
            <a:bodyPr wrap="square" rtlCol="0">
              <a:spAutoFit/>
            </a:bodyPr>
            <a:lstStyle/>
            <a:p>
              <a:r>
                <a:rPr lang="en-US" sz="17000" b="1" dirty="0" smtClean="0">
                  <a:solidFill>
                    <a:srgbClr val="2A7A9E">
                      <a:alpha val="40000"/>
                    </a:srgbClr>
                  </a:solidFill>
                  <a:latin typeface="+mj-lt"/>
                  <a:cs typeface="Arial" pitchFamily="34" charset="0"/>
                </a:rPr>
                <a:t>2</a:t>
              </a:r>
              <a:endParaRPr lang="en-US" sz="17000" b="1" dirty="0">
                <a:solidFill>
                  <a:srgbClr val="2A7A9E">
                    <a:alpha val="40000"/>
                  </a:srgbClr>
                </a:solidFill>
                <a:latin typeface="+mj-lt"/>
                <a:cs typeface="Arial" pitchFamily="34" charset="0"/>
              </a:endParaRPr>
            </a:p>
          </p:txBody>
        </p:sp>
        <p:sp>
          <p:nvSpPr>
            <p:cNvPr id="16" name="TextBox 15"/>
            <p:cNvSpPr txBox="1"/>
            <p:nvPr/>
          </p:nvSpPr>
          <p:spPr>
            <a:xfrm>
              <a:off x="3616779" y="2494755"/>
              <a:ext cx="2078117" cy="781508"/>
            </a:xfrm>
            <a:prstGeom prst="rect">
              <a:avLst/>
            </a:prstGeom>
            <a:noFill/>
          </p:spPr>
          <p:txBody>
            <a:bodyPr wrap="square" rtlCol="0">
              <a:normAutofit fontScale="92500"/>
            </a:bodyPr>
            <a:lstStyle/>
            <a:p>
              <a:pPr algn="ctr">
                <a:lnSpc>
                  <a:spcPct val="80000"/>
                </a:lnSpc>
              </a:pPr>
              <a:r>
                <a:rPr lang="en-US" sz="2300" b="1" dirty="0" smtClean="0">
                  <a:solidFill>
                    <a:schemeClr val="bg1"/>
                  </a:solidFill>
                  <a:effectLst>
                    <a:outerShdw blurRad="50800" dist="25400" dir="5400000" algn="t" rotWithShape="0">
                      <a:prstClr val="black">
                        <a:alpha val="15000"/>
                      </a:prstClr>
                    </a:outerShdw>
                  </a:effectLst>
                </a:rPr>
                <a:t>MENTOR  through years 1-3</a:t>
              </a:r>
              <a:endParaRPr lang="en-US" sz="2300" b="1" dirty="0">
                <a:solidFill>
                  <a:schemeClr val="bg1"/>
                </a:solidFill>
                <a:effectLst>
                  <a:outerShdw blurRad="50800" dist="25400" dir="5400000" algn="t" rotWithShape="0">
                    <a:prstClr val="black">
                      <a:alpha val="15000"/>
                    </a:prstClr>
                  </a:outerShdw>
                </a:effectLst>
              </a:endParaRPr>
            </a:p>
          </p:txBody>
        </p:sp>
      </p:grpSp>
      <p:grpSp>
        <p:nvGrpSpPr>
          <p:cNvPr id="24" name="Group 23"/>
          <p:cNvGrpSpPr/>
          <p:nvPr/>
        </p:nvGrpSpPr>
        <p:grpSpPr>
          <a:xfrm>
            <a:off x="6172200" y="990600"/>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en-US" sz="17000" b="1" dirty="0" smtClean="0">
                  <a:solidFill>
                    <a:srgbClr val="65B131">
                      <a:alpha val="64000"/>
                    </a:srgbClr>
                  </a:solidFill>
                  <a:latin typeface="+mj-lt"/>
                  <a:cs typeface="Arial" pitchFamily="34" charset="0"/>
                </a:rPr>
                <a:t>3</a:t>
              </a:r>
              <a:endParaRPr lang="en-US" sz="17000" b="1" dirty="0">
                <a:solidFill>
                  <a:srgbClr val="65B131">
                    <a:alpha val="64000"/>
                  </a:srgbClr>
                </a:solidFill>
                <a:latin typeface="+mj-lt"/>
                <a:cs typeface="Arial" pitchFamily="34" charset="0"/>
              </a:endParaRPr>
            </a:p>
          </p:txBody>
        </p:sp>
        <p:sp>
          <p:nvSpPr>
            <p:cNvPr id="18" name="TextBox 17"/>
            <p:cNvSpPr txBox="1"/>
            <p:nvPr/>
          </p:nvSpPr>
          <p:spPr>
            <a:xfrm>
              <a:off x="6411810" y="2674651"/>
              <a:ext cx="1931160" cy="1046460"/>
            </a:xfrm>
            <a:prstGeom prst="rect">
              <a:avLst/>
            </a:prstGeom>
            <a:noFill/>
          </p:spPr>
          <p:txBody>
            <a:bodyPr wrap="square" rtlCol="0">
              <a:normAutofit fontScale="92500" lnSpcReduction="10000"/>
            </a:bodyPr>
            <a:lstStyle/>
            <a:p>
              <a:pPr algn="ctr">
                <a:lnSpc>
                  <a:spcPct val="80000"/>
                </a:lnSpc>
              </a:pPr>
              <a:r>
                <a:rPr lang="en-US" sz="2300" b="1" dirty="0" smtClean="0">
                  <a:solidFill>
                    <a:schemeClr val="bg1"/>
                  </a:solidFill>
                  <a:effectLst>
                    <a:outerShdw blurRad="50800" dist="25400" dir="5400000" algn="t" rotWithShape="0">
                      <a:prstClr val="black">
                        <a:alpha val="15000"/>
                      </a:prstClr>
                    </a:outerShdw>
                  </a:effectLst>
                </a:rPr>
                <a:t>Launch new teachers with  professional license</a:t>
              </a:r>
              <a:endParaRPr lang="en-US" sz="2300" b="1" dirty="0">
                <a:solidFill>
                  <a:schemeClr val="bg1"/>
                </a:solidFill>
                <a:effectLst>
                  <a:outerShdw blurRad="50800" dist="25400" dir="5400000" algn="t" rotWithShape="0">
                    <a:prstClr val="black">
                      <a:alpha val="15000"/>
                    </a:prstClr>
                  </a:outerShdw>
                </a:effectLst>
              </a:endParaRPr>
            </a:p>
          </p:txBody>
        </p:sp>
      </p:grpSp>
      <p:pic>
        <p:nvPicPr>
          <p:cNvPr id="3" name="Picture 2" descr="egg 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200400"/>
            <a:ext cx="2032000" cy="1524000"/>
          </a:xfrm>
          <a:prstGeom prst="rect">
            <a:avLst/>
          </a:prstGeom>
        </p:spPr>
      </p:pic>
      <p:pic>
        <p:nvPicPr>
          <p:cNvPr id="7" name="Picture 6" descr="chrysaly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3276600"/>
            <a:ext cx="2197100" cy="1649822"/>
          </a:xfrm>
          <a:prstGeom prst="rect">
            <a:avLst/>
          </a:prstGeom>
        </p:spPr>
      </p:pic>
      <p:pic>
        <p:nvPicPr>
          <p:cNvPr id="9" name="Picture 8" descr="butterfl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3581400"/>
            <a:ext cx="2565400" cy="1244600"/>
          </a:xfrm>
          <a:prstGeom prst="rect">
            <a:avLst/>
          </a:prstGeom>
        </p:spPr>
      </p:pic>
      <p:sp>
        <p:nvSpPr>
          <p:cNvPr id="6" name="Title 5"/>
          <p:cNvSpPr>
            <a:spLocks noGrp="1"/>
          </p:cNvSpPr>
          <p:nvPr>
            <p:ph type="title"/>
          </p:nvPr>
        </p:nvSpPr>
        <p:spPr>
          <a:xfrm>
            <a:off x="457200" y="423672"/>
            <a:ext cx="8229600" cy="1252728"/>
          </a:xfrm>
        </p:spPr>
        <p:txBody>
          <a:bodyPr>
            <a:normAutofit fontScale="90000"/>
          </a:bodyPr>
          <a:lstStyle/>
          <a:p>
            <a:pPr algn="l"/>
            <a:r>
              <a:rPr lang="en-US" sz="3600" dirty="0">
                <a:cs typeface="Arial" pitchFamily="34" charset="0"/>
              </a:rPr>
              <a:t>Transform your novice teacher by recognizing the teacher’s developmental phases </a:t>
            </a:r>
            <a:r>
              <a:rPr lang="en-US" dirty="0">
                <a:cs typeface="Arial" pitchFamily="34" charset="0"/>
              </a:rPr>
              <a:t/>
            </a:r>
            <a:br>
              <a:rPr lang="en-US" dirty="0">
                <a:cs typeface="Arial" pitchFamily="34" charset="0"/>
              </a:rPr>
            </a:br>
            <a:endParaRPr lang="en-US" dirty="0"/>
          </a:p>
        </p:txBody>
      </p:sp>
    </p:spTree>
    <p:custDataLst>
      <p:tags r:id="rId1"/>
    </p:custDataLst>
    <p:extLst>
      <p:ext uri="{BB962C8B-B14F-4D97-AF65-F5344CB8AC3E}">
        <p14:creationId xmlns:p14="http://schemas.microsoft.com/office/powerpoint/2010/main" val="482401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780108"/>
          </a:xfrm>
        </p:spPr>
        <p:txBody>
          <a:bodyPr/>
          <a:lstStyle/>
          <a:p>
            <a:r>
              <a:rPr lang="en-US" dirty="0" smtClean="0"/>
              <a:t>What is Social Emotional Learning?</a:t>
            </a:r>
            <a:endParaRPr lang="en-US" dirty="0"/>
          </a:p>
        </p:txBody>
      </p:sp>
    </p:spTree>
    <p:extLst>
      <p:ext uri="{BB962C8B-B14F-4D97-AF65-F5344CB8AC3E}">
        <p14:creationId xmlns:p14="http://schemas.microsoft.com/office/powerpoint/2010/main" val="395948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7-29 at 12.25.38 PM.png"/>
          <p:cNvPicPr>
            <a:picLocks noGrp="1" noChangeAspect="1"/>
          </p:cNvPicPr>
          <p:nvPr>
            <p:ph idx="1"/>
          </p:nvPr>
        </p:nvPicPr>
        <p:blipFill>
          <a:blip r:embed="rId2">
            <a:extLst>
              <a:ext uri="{28A0092B-C50C-407E-A947-70E740481C1C}">
                <a14:useLocalDpi xmlns:a14="http://schemas.microsoft.com/office/drawing/2010/main" val="0"/>
              </a:ext>
            </a:extLst>
          </a:blip>
          <a:srcRect t="1835" b="1835"/>
          <a:stretch>
            <a:fillRect/>
          </a:stretch>
        </p:blipFill>
        <p:spPr/>
      </p:pic>
      <p:sp>
        <p:nvSpPr>
          <p:cNvPr id="3" name="Title 2"/>
          <p:cNvSpPr>
            <a:spLocks noGrp="1"/>
          </p:cNvSpPr>
          <p:nvPr>
            <p:ph type="title"/>
          </p:nvPr>
        </p:nvSpPr>
        <p:spPr/>
        <p:txBody>
          <a:bodyPr>
            <a:normAutofit fontScale="90000"/>
          </a:bodyPr>
          <a:lstStyle/>
          <a:p>
            <a:r>
              <a:rPr lang="en-US" dirty="0" smtClean="0"/>
              <a:t>Qualities of Effective Teachers Through Students’ Eyes</a:t>
            </a:r>
            <a:endParaRPr lang="en-US" dirty="0"/>
          </a:p>
        </p:txBody>
      </p:sp>
    </p:spTree>
    <p:extLst>
      <p:ext uri="{BB962C8B-B14F-4D97-AF65-F5344CB8AC3E}">
        <p14:creationId xmlns:p14="http://schemas.microsoft.com/office/powerpoint/2010/main" val="3813124146"/>
      </p:ext>
    </p:extLst>
  </p:cSld>
  <p:clrMapOvr>
    <a:masterClrMapping/>
  </p:clrMapOvr>
  <p:transition xmlns:p14="http://schemas.microsoft.com/office/powerpoint/2010/mai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15022764"/>
              </p:ext>
            </p:extLst>
          </p:nvPr>
        </p:nvGraphicFramePr>
        <p:xfrm>
          <a:off x="1828800" y="1752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41248" y="301752"/>
            <a:ext cx="8077200" cy="1143000"/>
          </a:xfrm>
        </p:spPr>
        <p:txBody>
          <a:bodyPr>
            <a:normAutofit/>
          </a:bodyPr>
          <a:lstStyle/>
          <a:p>
            <a:r>
              <a:rPr lang="en-US" dirty="0" smtClean="0"/>
              <a:t>Three Practical Strategies</a:t>
            </a:r>
            <a:endParaRPr lang="en-US" dirty="0"/>
          </a:p>
        </p:txBody>
      </p:sp>
    </p:spTree>
    <p:extLst>
      <p:ext uri="{BB962C8B-B14F-4D97-AF65-F5344CB8AC3E}">
        <p14:creationId xmlns:p14="http://schemas.microsoft.com/office/powerpoint/2010/main" val="9143176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dgm id="{7E429971-BC57-430F-BB25-C0574E5E39E3}"/>
                                            </p:graphicEl>
                                          </p:spTgt>
                                        </p:tgtEl>
                                        <p:attrNameLst>
                                          <p:attrName>style.visibility</p:attrName>
                                        </p:attrNameLst>
                                      </p:cBhvr>
                                      <p:to>
                                        <p:strVal val="visible"/>
                                      </p:to>
                                    </p:set>
                                    <p:animEffect transition="in" filter="wipe(left)">
                                      <p:cBhvr>
                                        <p:cTn id="7" dur="500"/>
                                        <p:tgtEl>
                                          <p:spTgt spid="3">
                                            <p:graphicEl>
                                              <a:dgm id="{7E429971-BC57-430F-BB25-C0574E5E39E3}"/>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dgm id="{D54B1729-BC98-42C1-9C6C-D65DCBA4358F}"/>
                                            </p:graphicEl>
                                          </p:spTgt>
                                        </p:tgtEl>
                                        <p:attrNameLst>
                                          <p:attrName>style.visibility</p:attrName>
                                        </p:attrNameLst>
                                      </p:cBhvr>
                                      <p:to>
                                        <p:strVal val="visible"/>
                                      </p:to>
                                    </p:set>
                                    <p:animEffect transition="in" filter="wipe(left)">
                                      <p:cBhvr>
                                        <p:cTn id="11" dur="500"/>
                                        <p:tgtEl>
                                          <p:spTgt spid="3">
                                            <p:graphicEl>
                                              <a:dgm id="{D54B1729-BC98-42C1-9C6C-D65DCBA4358F}"/>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graphicEl>
                                              <a:dgm id="{C04276DC-EE64-470A-B8BC-09067B8045FA}"/>
                                            </p:graphicEl>
                                          </p:spTgt>
                                        </p:tgtEl>
                                        <p:attrNameLst>
                                          <p:attrName>style.visibility</p:attrName>
                                        </p:attrNameLst>
                                      </p:cBhvr>
                                      <p:to>
                                        <p:strVal val="visible"/>
                                      </p:to>
                                    </p:set>
                                    <p:animEffect transition="in" filter="wipe(left)">
                                      <p:cBhvr>
                                        <p:cTn id="15" dur="500"/>
                                        <p:tgtEl>
                                          <p:spTgt spid="3">
                                            <p:graphicEl>
                                              <a:dgm id="{C04276DC-EE64-470A-B8BC-09067B8045FA}"/>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graphicEl>
                                              <a:dgm id="{B37A5355-225B-4C6F-AED7-6C620F99EECC}"/>
                                            </p:graphicEl>
                                          </p:spTgt>
                                        </p:tgtEl>
                                        <p:attrNameLst>
                                          <p:attrName>style.visibility</p:attrName>
                                        </p:attrNameLst>
                                      </p:cBhvr>
                                      <p:to>
                                        <p:strVal val="visible"/>
                                      </p:to>
                                    </p:set>
                                    <p:animEffect transition="in" filter="wipe(left)">
                                      <p:cBhvr>
                                        <p:cTn id="19" dur="500"/>
                                        <p:tgtEl>
                                          <p:spTgt spid="3">
                                            <p:graphicEl>
                                              <a:dgm id="{B37A5355-225B-4C6F-AED7-6C620F99EECC}"/>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graphicEl>
                                              <a:dgm id="{F5034101-5B7D-4FE7-B47A-5A48CF39606B}"/>
                                            </p:graphicEl>
                                          </p:spTgt>
                                        </p:tgtEl>
                                        <p:attrNameLst>
                                          <p:attrName>style.visibility</p:attrName>
                                        </p:attrNameLst>
                                      </p:cBhvr>
                                      <p:to>
                                        <p:strVal val="visible"/>
                                      </p:to>
                                    </p:set>
                                    <p:animEffect transition="in" filter="wipe(left)">
                                      <p:cBhvr>
                                        <p:cTn id="23" dur="500"/>
                                        <p:tgtEl>
                                          <p:spTgt spid="3">
                                            <p:graphicEl>
                                              <a:dgm id="{F5034101-5B7D-4FE7-B47A-5A48CF39606B}"/>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graphicEl>
                                              <a:dgm id="{C7C3E6FD-D83F-4BDA-907E-B5EE041DA931}"/>
                                            </p:graphicEl>
                                          </p:spTgt>
                                        </p:tgtEl>
                                        <p:attrNameLst>
                                          <p:attrName>style.visibility</p:attrName>
                                        </p:attrNameLst>
                                      </p:cBhvr>
                                      <p:to>
                                        <p:strVal val="visible"/>
                                      </p:to>
                                    </p:set>
                                    <p:animEffect transition="in" filter="wipe(left)">
                                      <p:cBhvr>
                                        <p:cTn id="27" dur="500"/>
                                        <p:tgtEl>
                                          <p:spTgt spid="3">
                                            <p:graphicEl>
                                              <a:dgm id="{C7C3E6FD-D83F-4BDA-907E-B5EE041DA9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DVSHAPEID" val="Ix8rhPVNC2ZkJsgYQvjtVW"/>
</p:tagLst>
</file>

<file path=ppt/tags/tag11.xml><?xml version="1.0" encoding="utf-8"?>
<p:tagLst xmlns:a="http://schemas.openxmlformats.org/drawingml/2006/main" xmlns:r="http://schemas.openxmlformats.org/officeDocument/2006/relationships" xmlns:p="http://schemas.openxmlformats.org/presentationml/2006/main">
  <p:tag name="DVSHAPEID" val="O8O3IgLtryNrFUJ6b9lREq"/>
</p:tagLst>
</file>

<file path=ppt/tags/tag12.xml><?xml version="1.0" encoding="utf-8"?>
<p:tagLst xmlns:a="http://schemas.openxmlformats.org/drawingml/2006/main" xmlns:r="http://schemas.openxmlformats.org/officeDocument/2006/relationships" xmlns:p="http://schemas.openxmlformats.org/presentationml/2006/main">
  <p:tag name="DVSHAPEID" val="xiNleKja73hohXWjuz775t"/>
</p:tagLst>
</file>

<file path=ppt/tags/tag13.xml><?xml version="1.0" encoding="utf-8"?>
<p:tagLst xmlns:a="http://schemas.openxmlformats.org/drawingml/2006/main" xmlns:r="http://schemas.openxmlformats.org/officeDocument/2006/relationships" xmlns:p="http://schemas.openxmlformats.org/presentationml/2006/main">
  <p:tag name="DVSHAPEID" val="pSbIsX2HQuOqjOBqXA0jcY"/>
</p:tagLst>
</file>

<file path=ppt/tags/tag14.xml><?xml version="1.0" encoding="utf-8"?>
<p:tagLst xmlns:a="http://schemas.openxmlformats.org/drawingml/2006/main" xmlns:r="http://schemas.openxmlformats.org/officeDocument/2006/relationships" xmlns:p="http://schemas.openxmlformats.org/presentationml/2006/main">
  <p:tag name="DVSHAPEID" val="QQ6pMcljtk1MJ0De6E19Bq"/>
</p:tagLst>
</file>

<file path=ppt/tags/tag15.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6.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3.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4.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5.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6.xml><?xml version="1.0" encoding="utf-8"?>
<p:tagLst xmlns:a="http://schemas.openxmlformats.org/drawingml/2006/main" xmlns:r="http://schemas.openxmlformats.org/officeDocument/2006/relationships" xmlns:p="http://schemas.openxmlformats.org/presentationml/2006/main">
  <p:tag name="DVSHAPEID" val="397Sh4Wf3q9VkhYZEnvozL"/>
</p:tagLst>
</file>

<file path=ppt/tags/tag7.xml><?xml version="1.0" encoding="utf-8"?>
<p:tagLst xmlns:a="http://schemas.openxmlformats.org/drawingml/2006/main" xmlns:r="http://schemas.openxmlformats.org/officeDocument/2006/relationships" xmlns:p="http://schemas.openxmlformats.org/presentationml/2006/main">
  <p:tag name="DVSHAPEID" val="b7YHL0AN4yxWP6rbpeJiil"/>
</p:tagLst>
</file>

<file path=ppt/tags/tag8.xml><?xml version="1.0" encoding="utf-8"?>
<p:tagLst xmlns:a="http://schemas.openxmlformats.org/drawingml/2006/main" xmlns:r="http://schemas.openxmlformats.org/officeDocument/2006/relationships" xmlns:p="http://schemas.openxmlformats.org/presentationml/2006/main">
  <p:tag name="DVSHAPEID" val="V8QIQoYhKAdhY0TAjVFglB"/>
</p:tagLst>
</file>

<file path=ppt/tags/tag9.xml><?xml version="1.0" encoding="utf-8"?>
<p:tagLst xmlns:a="http://schemas.openxmlformats.org/drawingml/2006/main" xmlns:r="http://schemas.openxmlformats.org/officeDocument/2006/relationships" xmlns:p="http://schemas.openxmlformats.org/presentationml/2006/main">
  <p:tag name="DVSHAPEID" val="onsRxtYgFhsQbQR2acPMNW"/>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0</TotalTime>
  <Words>1029</Words>
  <Application>Microsoft Macintosh PowerPoint</Application>
  <PresentationFormat>On-screen Show (4:3)</PresentationFormat>
  <Paragraphs>185</Paragraphs>
  <Slides>39</Slides>
  <Notes>26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Waveform</vt:lpstr>
      <vt:lpstr>   </vt:lpstr>
      <vt:lpstr>Developing Social and Emotional Awareness in All Teachers</vt:lpstr>
      <vt:lpstr>Door Prize </vt:lpstr>
      <vt:lpstr>PowerPoint Presentation</vt:lpstr>
      <vt:lpstr>Paradigm Shift for Mentoring – Lois Zachery</vt:lpstr>
      <vt:lpstr>Transform your novice teacher by recognizing the teacher’s developmental phases  </vt:lpstr>
      <vt:lpstr>What is Social Emotional Learning?</vt:lpstr>
      <vt:lpstr>Qualities of Effective Teachers Through Students’ Eyes</vt:lpstr>
      <vt:lpstr>Three Practical Strategies</vt:lpstr>
      <vt:lpstr>Strategy 1</vt:lpstr>
      <vt:lpstr>PowerPoint Presentation</vt:lpstr>
      <vt:lpstr>PowerPoint Presentation</vt:lpstr>
      <vt:lpstr>PowerPoint Presentation</vt:lpstr>
      <vt:lpstr>Online Survey Feedback</vt:lpstr>
      <vt:lpstr>PowerPoint Presentation</vt:lpstr>
      <vt:lpstr>PowerPoint Presentation</vt:lpstr>
      <vt:lpstr>What We Learned About  Anonymous Surveys</vt:lpstr>
      <vt:lpstr>PowerPoint Presentation</vt:lpstr>
      <vt:lpstr>What We Learned About  Anonymous Surveys</vt:lpstr>
      <vt:lpstr>PowerPoint Presentation</vt:lpstr>
      <vt:lpstr>Strategy 2</vt:lpstr>
      <vt:lpstr>Problems to Possibilities</vt:lpstr>
      <vt:lpstr>PowerPoint Presentation</vt:lpstr>
      <vt:lpstr>PowerPoint Presentation</vt:lpstr>
      <vt:lpstr>Strategy 3</vt:lpstr>
      <vt:lpstr>PowerPoint Presentation</vt:lpstr>
      <vt:lpstr>How can we use group mentoring in our District Plan?</vt:lpstr>
      <vt:lpstr>PowerPoint Presentation</vt:lpstr>
      <vt:lpstr>INSIGHT  #1 </vt:lpstr>
      <vt:lpstr>INSIGHT #2</vt:lpstr>
      <vt:lpstr>INSIGHT #3 </vt:lpstr>
      <vt:lpstr>Bubble Reflections Classroom Management pages  Aligment to Teacher Evaluation</vt:lpstr>
      <vt:lpstr>PowerPoint Presentation</vt:lpstr>
      <vt:lpstr>PowerPoint Presentation</vt:lpstr>
      <vt:lpstr>What Will You Do?</vt:lpstr>
      <vt:lpstr>Developing an action plan </vt:lpstr>
      <vt:lpstr>Vision to ACTION!</vt:lpstr>
      <vt:lpstr>PowerPoint Presentation</vt:lpstr>
      <vt:lpstr>What did you learn from this session that you will ripple out to others?   Who is the Door prize winner?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2014-03-26T20:09:43Z</dcterms:created>
  <dcterms:modified xsi:type="dcterms:W3CDTF">2014-08-03T21:16:17Z</dcterms:modified>
</cp:coreProperties>
</file>